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hadijah.amani@london.gov.uk" initials="kh" lastIdx="9" clrIdx="0">
    <p:extLst>
      <p:ext uri="{19B8F6BF-5375-455C-9EA6-DF929625EA0E}">
        <p15:presenceInfo xmlns:p15="http://schemas.microsoft.com/office/powerpoint/2012/main" userId="S::urn:spo:guest#khadijah.amani@london.gov.uk::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20EC8-DD48-2158-4CD1-1E28F2A1ECA1}" v="603" dt="2021-09-08T15:39:53.459"/>
    <p1510:client id="{2815C719-8752-CCB1-D81D-8B71FF2BEBEA}" v="497" dt="2021-10-13T10:34:06.617"/>
    <p1510:client id="{45BE91E0-73AA-3949-F31F-E16784F1A972}" v="223" dt="2021-10-20T11:37:45.405"/>
    <p1510:client id="{6EECC98A-AA87-434E-92DE-E15D3204F343}" v="805" dt="2021-09-07T16:01:45.644"/>
    <p1510:client id="{7046FD3E-33BA-BF70-4F73-C3F9B8B235F2}" v="1" dt="2021-11-25T12:44:46.492"/>
    <p1510:client id="{713F98DD-BAED-CD30-B683-1BC9AA3D3375}" v="219" dt="2022-07-21T10:19:27.349"/>
    <p1510:client id="{8F4B2A1A-791E-4FDC-9828-A0F553421136}" v="120" dt="2021-10-05T17:21:23.244"/>
    <p1510:client id="{982E38CE-F5B2-6BBE-3A0D-B0A06270EEFD}" v="4" dt="2021-10-06T09:04:43.080"/>
    <p1510:client id="{B49749A7-2D93-BF7C-7C47-4BC855D28788}" v="717" dt="2021-10-05T12:36:04.9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F2F4666-97BD-4E85-8476-22A0C3B75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714369"/>
              </p:ext>
            </p:extLst>
          </p:nvPr>
        </p:nvGraphicFramePr>
        <p:xfrm>
          <a:off x="0" y="10438"/>
          <a:ext cx="12190449" cy="63824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3405">
                  <a:extLst>
                    <a:ext uri="{9D8B030D-6E8A-4147-A177-3AD203B41FA5}">
                      <a16:colId xmlns:a16="http://schemas.microsoft.com/office/drawing/2014/main" val="2125537664"/>
                    </a:ext>
                  </a:extLst>
                </a:gridCol>
                <a:gridCol w="2616958">
                  <a:extLst>
                    <a:ext uri="{9D8B030D-6E8A-4147-A177-3AD203B41FA5}">
                      <a16:colId xmlns:a16="http://schemas.microsoft.com/office/drawing/2014/main" val="1271856585"/>
                    </a:ext>
                  </a:extLst>
                </a:gridCol>
                <a:gridCol w="975811">
                  <a:extLst>
                    <a:ext uri="{9D8B030D-6E8A-4147-A177-3AD203B41FA5}">
                      <a16:colId xmlns:a16="http://schemas.microsoft.com/office/drawing/2014/main" val="19588950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88198360"/>
                    </a:ext>
                  </a:extLst>
                </a:gridCol>
                <a:gridCol w="2419349">
                  <a:extLst>
                    <a:ext uri="{9D8B030D-6E8A-4147-A177-3AD203B41FA5}">
                      <a16:colId xmlns:a16="http://schemas.microsoft.com/office/drawing/2014/main" val="556240170"/>
                    </a:ext>
                  </a:extLst>
                </a:gridCol>
                <a:gridCol w="2633326">
                  <a:extLst>
                    <a:ext uri="{9D8B030D-6E8A-4147-A177-3AD203B41FA5}">
                      <a16:colId xmlns:a16="http://schemas.microsoft.com/office/drawing/2014/main" val="3280816400"/>
                    </a:ext>
                  </a:extLst>
                </a:gridCol>
              </a:tblGrid>
              <a:tr h="54919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Name of scheme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AEB Eligibility (College and Adult Education Provision)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Funding available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Min. class hours a week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Documents needed</a:t>
                      </a: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How to claim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93144"/>
                  </a:ext>
                </a:extLst>
              </a:tr>
              <a:tr h="89440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Hong Kong British National (Overseas)[BN(O)] DLUHC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Not eligible for AEB funding until they have been resident in the UK for a minimum of 3 years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£800 per learner</a:t>
                      </a:r>
                    </a:p>
                    <a:p>
                      <a:pPr lvl="0">
                        <a:buNone/>
                      </a:pPr>
                      <a:endParaRPr lang="en-US" sz="1400" b="1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 minimum or maximum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BNO Visa / </a:t>
                      </a:r>
                      <a:r>
                        <a:rPr lang="en-GB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Biometric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GB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 Residence Permit (BRP) 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LAs make the claim through the DLUHC Delta system in the quarter when the English class was completed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476873"/>
                  </a:ext>
                </a:extLst>
              </a:tr>
              <a:tr h="114546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Afghan Relocation and Assistance Policy (ARAP) commonly known as the 'Interpreters'</a:t>
                      </a:r>
                    </a:p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Home Office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Eligible for AEB funding 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£850 per learner and AEB</a:t>
                      </a:r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8 hours a week of formal ESOL or informal ESOL within one month of arrival, for 12 months or until Entry 3 achieved, whichever is the sooner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1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GB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The learners' immigration permission e.g. Biometric Residence Permit (BRP) </a:t>
                      </a:r>
                      <a:r>
                        <a:rPr lang="en-GB" sz="1400" b="1" i="0" u="none" strike="noStrike" noProof="0" dirty="0">
                          <a:solidFill>
                            <a:schemeClr val="bg1"/>
                          </a:solidFill>
                        </a:rPr>
                        <a:t>or a document from the Home Office confirming status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LA to claim using the relevant Home Office Annex A form</a:t>
                      </a:r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0627"/>
                  </a:ext>
                </a:extLst>
              </a:tr>
              <a:tr h="79839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Afghan Citizens Resettlement Scheme (ACRS)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785497"/>
                  </a:ext>
                </a:extLst>
              </a:tr>
              <a:tr h="11140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UK Resettlement Scheme (UKRS) / Vulnerable Person Resettlement Scheme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Home Office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85007"/>
                  </a:ext>
                </a:extLst>
              </a:tr>
              <a:tr h="49529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Homes for Ukraine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Eligible for AEB funding 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</a:rPr>
                        <a:t>No minimum or maximum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400" b="1" i="0" u="none" strike="noStrike" noProof="0" dirty="0">
                          <a:solidFill>
                            <a:schemeClr val="bg1"/>
                          </a:solidFill>
                        </a:rPr>
                        <a:t>Permission letter from Home Office or entry stamp on passport or BRP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Colleges and Adult Education will draw down funding from the standard AEB route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08972"/>
                  </a:ext>
                </a:extLst>
              </a:tr>
              <a:tr h="101209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Asylum Seekers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If they have lived in the UK for more than 6 months then eligible for AEB funding 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 minimum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ARC card (Application Registration Card) </a:t>
                      </a:r>
                      <a:r>
                        <a:rPr lang="en-US" sz="14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or a document from the Home Office confirming status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Colleges and Adult Education will draw down funding from the standard AEB route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16717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7C0EE8B-EB57-4EFD-B59D-3C07CFC6A448}"/>
              </a:ext>
            </a:extLst>
          </p:cNvPr>
          <p:cNvSpPr txBox="1"/>
          <p:nvPr/>
        </p:nvSpPr>
        <p:spPr>
          <a:xfrm>
            <a:off x="3046530" y="6329466"/>
            <a:ext cx="541185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cs typeface="Calibri"/>
              </a:rPr>
              <a:t>      Overview Of ESOL Funding 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E59DF6-4C4F-4813-A290-F2FFBC7B9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" y="6096392"/>
            <a:ext cx="1206796" cy="75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152</cp:revision>
  <dcterms:created xsi:type="dcterms:W3CDTF">2021-09-07T14:06:42Z</dcterms:created>
  <dcterms:modified xsi:type="dcterms:W3CDTF">2022-07-21T10:19:55Z</dcterms:modified>
</cp:coreProperties>
</file>