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5" r:id="rId1"/>
  </p:sldMasterIdLst>
  <p:notesMasterIdLst>
    <p:notesMasterId r:id="rId35"/>
  </p:notesMasterIdLst>
  <p:sldIdLst>
    <p:sldId id="288"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12192000" cy="6858000"/>
  <p:notesSz cx="6858000" cy="12192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7437AD1-C09A-4A5C-B66C-5A38F9B35B21}" v="13" dt="2026-09-16T15:38:21.378"/>
  </p1510:revLst>
</p1510:revInfo>
</file>

<file path=ppt/tableStyles.xml><?xml version="1.0" encoding="utf-8"?>
<a:tblStyleLst xmlns:a="http://schemas.openxmlformats.org/drawingml/2006/main" def="{E27D3FF7-C95E-4A21-9C00-848E07819DEA}">
  <a:tblStyle styleId="{E27D3FF7-C95E-4A21-9C00-848E07819DEA}"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4866" autoAdjust="0"/>
  </p:normalViewPr>
  <p:slideViewPr>
    <p:cSldViewPr snapToGrid="0">
      <p:cViewPr varScale="1">
        <p:scale>
          <a:sx n="40" d="100"/>
          <a:sy n="40" d="100"/>
        </p:scale>
        <p:origin x="1660"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olly Rutt" userId="d4c8edc0-1738-474d-a073-5465b97cbfff" providerId="ADAL" clId="{931F0D9F-108D-43B8-A131-DE94671942D3}"/>
    <pc:docChg chg="custSel addSld modSld sldOrd">
      <pc:chgData name="Holly Rutt" userId="d4c8edc0-1738-474d-a073-5465b97cbfff" providerId="ADAL" clId="{931F0D9F-108D-43B8-A131-DE94671942D3}" dt="2026-09-16T15:55:13.108" v="1506" actId="115"/>
      <pc:docMkLst>
        <pc:docMk/>
      </pc:docMkLst>
      <pc:sldChg chg="modNotesTx">
        <pc:chgData name="Holly Rutt" userId="d4c8edc0-1738-474d-a073-5465b97cbfff" providerId="ADAL" clId="{931F0D9F-108D-43B8-A131-DE94671942D3}" dt="2026-09-16T14:51:53.169" v="0" actId="20577"/>
        <pc:sldMkLst>
          <pc:docMk/>
          <pc:sldMk cId="0" sldId="257"/>
        </pc:sldMkLst>
      </pc:sldChg>
      <pc:sldChg chg="modNotesTx">
        <pc:chgData name="Holly Rutt" userId="d4c8edc0-1738-474d-a073-5465b97cbfff" providerId="ADAL" clId="{931F0D9F-108D-43B8-A131-DE94671942D3}" dt="2026-09-16T14:52:32.517" v="2" actId="20577"/>
        <pc:sldMkLst>
          <pc:docMk/>
          <pc:sldMk cId="0" sldId="258"/>
        </pc:sldMkLst>
      </pc:sldChg>
      <pc:sldChg chg="modNotesTx">
        <pc:chgData name="Holly Rutt" userId="d4c8edc0-1738-474d-a073-5465b97cbfff" providerId="ADAL" clId="{931F0D9F-108D-43B8-A131-DE94671942D3}" dt="2026-09-16T14:53:45.045" v="3" actId="20577"/>
        <pc:sldMkLst>
          <pc:docMk/>
          <pc:sldMk cId="0" sldId="259"/>
        </pc:sldMkLst>
      </pc:sldChg>
      <pc:sldChg chg="modNotesTx">
        <pc:chgData name="Holly Rutt" userId="d4c8edc0-1738-474d-a073-5465b97cbfff" providerId="ADAL" clId="{931F0D9F-108D-43B8-A131-DE94671942D3}" dt="2026-09-16T14:55:10.756" v="42" actId="20577"/>
        <pc:sldMkLst>
          <pc:docMk/>
          <pc:sldMk cId="0" sldId="261"/>
        </pc:sldMkLst>
      </pc:sldChg>
      <pc:sldChg chg="modNotesTx">
        <pc:chgData name="Holly Rutt" userId="d4c8edc0-1738-474d-a073-5465b97cbfff" providerId="ADAL" clId="{931F0D9F-108D-43B8-A131-DE94671942D3}" dt="2026-09-16T14:58:33.359" v="175" actId="313"/>
        <pc:sldMkLst>
          <pc:docMk/>
          <pc:sldMk cId="0" sldId="263"/>
        </pc:sldMkLst>
      </pc:sldChg>
      <pc:sldChg chg="modSp mod modNotesTx">
        <pc:chgData name="Holly Rutt" userId="d4c8edc0-1738-474d-a073-5465b97cbfff" providerId="ADAL" clId="{931F0D9F-108D-43B8-A131-DE94671942D3}" dt="2026-09-16T15:01:04.504" v="254" actId="20577"/>
        <pc:sldMkLst>
          <pc:docMk/>
          <pc:sldMk cId="0" sldId="265"/>
        </pc:sldMkLst>
        <pc:graphicFrameChg chg="mod modGraphic">
          <ac:chgData name="Holly Rutt" userId="d4c8edc0-1738-474d-a073-5465b97cbfff" providerId="ADAL" clId="{931F0D9F-108D-43B8-A131-DE94671942D3}" dt="2026-09-16T15:00:10.557" v="192" actId="20577"/>
          <ac:graphicFrameMkLst>
            <pc:docMk/>
            <pc:sldMk cId="0" sldId="265"/>
            <ac:graphicFrameMk id="215" creationId="{00000000-0000-0000-0000-000000000000}"/>
          </ac:graphicFrameMkLst>
        </pc:graphicFrameChg>
      </pc:sldChg>
      <pc:sldChg chg="modNotesTx">
        <pc:chgData name="Holly Rutt" userId="d4c8edc0-1738-474d-a073-5465b97cbfff" providerId="ADAL" clId="{931F0D9F-108D-43B8-A131-DE94671942D3}" dt="2026-09-16T15:02:40" v="256" actId="20577"/>
        <pc:sldMkLst>
          <pc:docMk/>
          <pc:sldMk cId="0" sldId="266"/>
        </pc:sldMkLst>
      </pc:sldChg>
      <pc:sldChg chg="modNotesTx">
        <pc:chgData name="Holly Rutt" userId="d4c8edc0-1738-474d-a073-5465b97cbfff" providerId="ADAL" clId="{931F0D9F-108D-43B8-A131-DE94671942D3}" dt="2026-09-16T15:04:01.306" v="346" actId="20577"/>
        <pc:sldMkLst>
          <pc:docMk/>
          <pc:sldMk cId="0" sldId="267"/>
        </pc:sldMkLst>
      </pc:sldChg>
      <pc:sldChg chg="modSp mod modNotesTx">
        <pc:chgData name="Holly Rutt" userId="d4c8edc0-1738-474d-a073-5465b97cbfff" providerId="ADAL" clId="{931F0D9F-108D-43B8-A131-DE94671942D3}" dt="2026-09-16T15:05:30.027" v="424" actId="20577"/>
        <pc:sldMkLst>
          <pc:docMk/>
          <pc:sldMk cId="0" sldId="268"/>
        </pc:sldMkLst>
        <pc:spChg chg="mod">
          <ac:chgData name="Holly Rutt" userId="d4c8edc0-1738-474d-a073-5465b97cbfff" providerId="ADAL" clId="{931F0D9F-108D-43B8-A131-DE94671942D3}" dt="2026-09-16T15:05:09.334" v="391" actId="20577"/>
          <ac:spMkLst>
            <pc:docMk/>
            <pc:sldMk cId="0" sldId="268"/>
            <ac:spMk id="238" creationId="{00000000-0000-0000-0000-000000000000}"/>
          </ac:spMkLst>
        </pc:spChg>
      </pc:sldChg>
      <pc:sldChg chg="modSp mod">
        <pc:chgData name="Holly Rutt" userId="d4c8edc0-1738-474d-a073-5465b97cbfff" providerId="ADAL" clId="{931F0D9F-108D-43B8-A131-DE94671942D3}" dt="2026-09-16T15:07:06.541" v="442" actId="20577"/>
        <pc:sldMkLst>
          <pc:docMk/>
          <pc:sldMk cId="0" sldId="270"/>
        </pc:sldMkLst>
        <pc:spChg chg="mod">
          <ac:chgData name="Holly Rutt" userId="d4c8edc0-1738-474d-a073-5465b97cbfff" providerId="ADAL" clId="{931F0D9F-108D-43B8-A131-DE94671942D3}" dt="2026-09-16T15:07:06.541" v="442" actId="20577"/>
          <ac:spMkLst>
            <pc:docMk/>
            <pc:sldMk cId="0" sldId="270"/>
            <ac:spMk id="252" creationId="{00000000-0000-0000-0000-000000000000}"/>
          </ac:spMkLst>
        </pc:spChg>
      </pc:sldChg>
      <pc:sldChg chg="modNotesTx">
        <pc:chgData name="Holly Rutt" userId="d4c8edc0-1738-474d-a073-5465b97cbfff" providerId="ADAL" clId="{931F0D9F-108D-43B8-A131-DE94671942D3}" dt="2026-09-16T15:08:15.072" v="443" actId="20577"/>
        <pc:sldMkLst>
          <pc:docMk/>
          <pc:sldMk cId="0" sldId="271"/>
        </pc:sldMkLst>
      </pc:sldChg>
      <pc:sldChg chg="modNotesTx">
        <pc:chgData name="Holly Rutt" userId="d4c8edc0-1738-474d-a073-5465b97cbfff" providerId="ADAL" clId="{931F0D9F-108D-43B8-A131-DE94671942D3}" dt="2026-09-16T15:12:34.132" v="884" actId="313"/>
        <pc:sldMkLst>
          <pc:docMk/>
          <pc:sldMk cId="0" sldId="272"/>
        </pc:sldMkLst>
      </pc:sldChg>
      <pc:sldChg chg="modNotesTx">
        <pc:chgData name="Holly Rutt" userId="d4c8edc0-1738-474d-a073-5465b97cbfff" providerId="ADAL" clId="{931F0D9F-108D-43B8-A131-DE94671942D3}" dt="2026-09-16T15:17:46.111" v="958" actId="20577"/>
        <pc:sldMkLst>
          <pc:docMk/>
          <pc:sldMk cId="0" sldId="273"/>
        </pc:sldMkLst>
      </pc:sldChg>
      <pc:sldChg chg="modSp mod">
        <pc:chgData name="Holly Rutt" userId="d4c8edc0-1738-474d-a073-5465b97cbfff" providerId="ADAL" clId="{931F0D9F-108D-43B8-A131-DE94671942D3}" dt="2026-09-16T15:19:25.727" v="959" actId="33524"/>
        <pc:sldMkLst>
          <pc:docMk/>
          <pc:sldMk cId="0" sldId="274"/>
        </pc:sldMkLst>
        <pc:spChg chg="mod">
          <ac:chgData name="Holly Rutt" userId="d4c8edc0-1738-474d-a073-5465b97cbfff" providerId="ADAL" clId="{931F0D9F-108D-43B8-A131-DE94671942D3}" dt="2026-09-16T15:19:25.727" v="959" actId="33524"/>
          <ac:spMkLst>
            <pc:docMk/>
            <pc:sldMk cId="0" sldId="274"/>
            <ac:spMk id="282" creationId="{00000000-0000-0000-0000-000000000000}"/>
          </ac:spMkLst>
        </pc:spChg>
      </pc:sldChg>
      <pc:sldChg chg="modNotesTx">
        <pc:chgData name="Holly Rutt" userId="d4c8edc0-1738-474d-a073-5465b97cbfff" providerId="ADAL" clId="{931F0D9F-108D-43B8-A131-DE94671942D3}" dt="2026-09-16T15:25:22.061" v="965" actId="20577"/>
        <pc:sldMkLst>
          <pc:docMk/>
          <pc:sldMk cId="0" sldId="276"/>
        </pc:sldMkLst>
      </pc:sldChg>
      <pc:sldChg chg="modSp mod modNotesTx">
        <pc:chgData name="Holly Rutt" userId="d4c8edc0-1738-474d-a073-5465b97cbfff" providerId="ADAL" clId="{931F0D9F-108D-43B8-A131-DE94671942D3}" dt="2026-09-16T15:38:12.207" v="1036" actId="20577"/>
        <pc:sldMkLst>
          <pc:docMk/>
          <pc:sldMk cId="0" sldId="277"/>
        </pc:sldMkLst>
        <pc:spChg chg="mod">
          <ac:chgData name="Holly Rutt" userId="d4c8edc0-1738-474d-a073-5465b97cbfff" providerId="ADAL" clId="{931F0D9F-108D-43B8-A131-DE94671942D3}" dt="2026-09-16T15:26:23.071" v="974" actId="20577"/>
          <ac:spMkLst>
            <pc:docMk/>
            <pc:sldMk cId="0" sldId="277"/>
            <ac:spMk id="304" creationId="{00000000-0000-0000-0000-000000000000}"/>
          </ac:spMkLst>
        </pc:spChg>
        <pc:spChg chg="mod">
          <ac:chgData name="Holly Rutt" userId="d4c8edc0-1738-474d-a073-5465b97cbfff" providerId="ADAL" clId="{931F0D9F-108D-43B8-A131-DE94671942D3}" dt="2026-09-16T15:26:27.752" v="983" actId="20577"/>
          <ac:spMkLst>
            <pc:docMk/>
            <pc:sldMk cId="0" sldId="277"/>
            <ac:spMk id="305" creationId="{00000000-0000-0000-0000-000000000000}"/>
          </ac:spMkLst>
        </pc:spChg>
      </pc:sldChg>
      <pc:sldChg chg="modNotesTx">
        <pc:chgData name="Holly Rutt" userId="d4c8edc0-1738-474d-a073-5465b97cbfff" providerId="ADAL" clId="{931F0D9F-108D-43B8-A131-DE94671942D3}" dt="2026-09-16T15:42:30.490" v="1211" actId="20577"/>
        <pc:sldMkLst>
          <pc:docMk/>
          <pc:sldMk cId="0" sldId="279"/>
        </pc:sldMkLst>
      </pc:sldChg>
      <pc:sldChg chg="modNotesTx">
        <pc:chgData name="Holly Rutt" userId="d4c8edc0-1738-474d-a073-5465b97cbfff" providerId="ADAL" clId="{931F0D9F-108D-43B8-A131-DE94671942D3}" dt="2026-09-16T15:47:02.565" v="1370" actId="20577"/>
        <pc:sldMkLst>
          <pc:docMk/>
          <pc:sldMk cId="0" sldId="280"/>
        </pc:sldMkLst>
      </pc:sldChg>
      <pc:sldChg chg="modSp mod">
        <pc:chgData name="Holly Rutt" userId="d4c8edc0-1738-474d-a073-5465b97cbfff" providerId="ADAL" clId="{931F0D9F-108D-43B8-A131-DE94671942D3}" dt="2026-09-16T15:47:45.833" v="1372" actId="20577"/>
        <pc:sldMkLst>
          <pc:docMk/>
          <pc:sldMk cId="0" sldId="282"/>
        </pc:sldMkLst>
        <pc:spChg chg="mod">
          <ac:chgData name="Holly Rutt" userId="d4c8edc0-1738-474d-a073-5465b97cbfff" providerId="ADAL" clId="{931F0D9F-108D-43B8-A131-DE94671942D3}" dt="2026-09-16T15:47:45.833" v="1372" actId="20577"/>
          <ac:spMkLst>
            <pc:docMk/>
            <pc:sldMk cId="0" sldId="282"/>
            <ac:spMk id="343" creationId="{00000000-0000-0000-0000-000000000000}"/>
          </ac:spMkLst>
        </pc:spChg>
      </pc:sldChg>
      <pc:sldChg chg="modSp add mod ord">
        <pc:chgData name="Holly Rutt" userId="d4c8edc0-1738-474d-a073-5465b97cbfff" providerId="ADAL" clId="{931F0D9F-108D-43B8-A131-DE94671942D3}" dt="2026-09-16T15:55:13.108" v="1506" actId="115"/>
        <pc:sldMkLst>
          <pc:docMk/>
          <pc:sldMk cId="1253247604" sldId="288"/>
        </pc:sldMkLst>
        <pc:spChg chg="mod">
          <ac:chgData name="Holly Rutt" userId="d4c8edc0-1738-474d-a073-5465b97cbfff" providerId="ADAL" clId="{931F0D9F-108D-43B8-A131-DE94671942D3}" dt="2026-09-16T15:55:13.108" v="1506" actId="115"/>
          <ac:spMkLst>
            <pc:docMk/>
            <pc:sldMk cId="1253247604" sldId="288"/>
            <ac:spMk id="150" creationId="{43465986-C34B-0862-409F-FA3DF8479203}"/>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6111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4" name="Google Shape;4;n"/>
          <p:cNvSpPr txBox="1">
            <a:spLocks noGrp="1"/>
          </p:cNvSpPr>
          <p:nvPr>
            <p:ph type="dt" idx="10"/>
          </p:nvPr>
        </p:nvSpPr>
        <p:spPr>
          <a:xfrm>
            <a:off x="3884613" y="0"/>
            <a:ext cx="2971800" cy="6111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5" name="Google Shape;5;n"/>
          <p:cNvSpPr>
            <a:spLocks noGrp="1" noRot="1" noChangeAspect="1"/>
          </p:cNvSpPr>
          <p:nvPr>
            <p:ph type="sldImg" idx="3"/>
          </p:nvPr>
        </p:nvSpPr>
        <p:spPr>
          <a:xfrm>
            <a:off x="-228600" y="1524000"/>
            <a:ext cx="7315200" cy="4114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6" name="Google Shape;6;n"/>
          <p:cNvSpPr txBox="1">
            <a:spLocks noGrp="1"/>
          </p:cNvSpPr>
          <p:nvPr>
            <p:ph type="body" idx="1"/>
          </p:nvPr>
        </p:nvSpPr>
        <p:spPr>
          <a:xfrm>
            <a:off x="685800" y="5867400"/>
            <a:ext cx="5486400" cy="48006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11580813"/>
            <a:ext cx="2971800" cy="6111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8" name="Google Shape;8;n"/>
          <p:cNvSpPr txBox="1">
            <a:spLocks noGrp="1"/>
          </p:cNvSpPr>
          <p:nvPr>
            <p:ph type="sldNum" idx="12"/>
          </p:nvPr>
        </p:nvSpPr>
        <p:spPr>
          <a:xfrm>
            <a:off x="3884613" y="11580813"/>
            <a:ext cx="2971800" cy="6111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dirty="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a:extLst>
            <a:ext uri="{FF2B5EF4-FFF2-40B4-BE49-F238E27FC236}">
              <a16:creationId xmlns:a16="http://schemas.microsoft.com/office/drawing/2014/main" id="{4EBFB357-8312-344C-5CA1-484E29CB47BB}"/>
            </a:ext>
          </a:extLst>
        </p:cNvPr>
        <p:cNvGrpSpPr/>
        <p:nvPr/>
      </p:nvGrpSpPr>
      <p:grpSpPr>
        <a:xfrm>
          <a:off x="0" y="0"/>
          <a:ext cx="0" cy="0"/>
          <a:chOff x="0" y="0"/>
          <a:chExt cx="0" cy="0"/>
        </a:xfrm>
      </p:grpSpPr>
      <p:sp>
        <p:nvSpPr>
          <p:cNvPr id="145" name="Google Shape;145;p1:notes">
            <a:extLst>
              <a:ext uri="{FF2B5EF4-FFF2-40B4-BE49-F238E27FC236}">
                <a16:creationId xmlns:a16="http://schemas.microsoft.com/office/drawing/2014/main" id="{EE479988-F42C-DEFF-7217-007B13881045}"/>
              </a:ext>
            </a:extLst>
          </p:cNvPr>
          <p:cNvSpPr>
            <a:spLocks noGrp="1" noRot="1" noChangeAspect="1"/>
          </p:cNvSpPr>
          <p:nvPr>
            <p:ph type="sldImg" idx="2"/>
          </p:nvPr>
        </p:nvSpPr>
        <p:spPr>
          <a:xfrm>
            <a:off x="-228600" y="1524000"/>
            <a:ext cx="7315200" cy="4114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146" name="Google Shape;146;p1:notes">
            <a:extLst>
              <a:ext uri="{FF2B5EF4-FFF2-40B4-BE49-F238E27FC236}">
                <a16:creationId xmlns:a16="http://schemas.microsoft.com/office/drawing/2014/main" id="{0473CCE7-856A-023C-8DE8-D0EC7CCB82A4}"/>
              </a:ext>
            </a:extLst>
          </p:cNvPr>
          <p:cNvSpPr txBox="1">
            <a:spLocks noGrp="1"/>
          </p:cNvSpPr>
          <p:nvPr>
            <p:ph type="body" idx="1"/>
          </p:nvPr>
        </p:nvSpPr>
        <p:spPr>
          <a:xfrm>
            <a:off x="685800" y="5867400"/>
            <a:ext cx="5486400" cy="4800600"/>
          </a:xfrm>
          <a:prstGeom prst="rect">
            <a:avLst/>
          </a:prstGeom>
          <a:noFill/>
          <a:ln>
            <a:noFill/>
          </a:ln>
        </p:spPr>
        <p:txBody>
          <a:bodyPr spcFirstLastPara="1" wrap="square" lIns="91425" tIns="45700" rIns="91425" bIns="45700" anchor="t" anchorCtr="0">
            <a:noAutofit/>
          </a:bodyPr>
          <a:lstStyle/>
          <a:p>
            <a:pPr marL="0" lvl="0" indent="-76200" algn="l" rtl="0">
              <a:lnSpc>
                <a:spcPct val="142857"/>
              </a:lnSpc>
              <a:spcBef>
                <a:spcPts val="1100"/>
              </a:spcBef>
              <a:spcAft>
                <a:spcPts val="0"/>
              </a:spcAft>
              <a:buClr>
                <a:schemeClr val="dk1"/>
              </a:buClr>
              <a:buSzPts val="1200"/>
              <a:buChar char="•"/>
            </a:pPr>
            <a:r>
              <a:rPr lang="en-US" sz="1050" dirty="0">
                <a:latin typeface="Arial"/>
                <a:ea typeface="Arial"/>
                <a:cs typeface="Arial"/>
                <a:sym typeface="Arial"/>
              </a:rPr>
              <a:t>"Welcome everyone and thank you for joining today.</a:t>
            </a:r>
            <a:endParaRPr sz="1050" dirty="0">
              <a:latin typeface="Arial"/>
              <a:ea typeface="Arial"/>
              <a:cs typeface="Arial"/>
              <a:sym typeface="Arial"/>
            </a:endParaRPr>
          </a:p>
          <a:p>
            <a:pPr marL="0" lvl="0" indent="-76200" algn="l" rtl="0">
              <a:lnSpc>
                <a:spcPct val="142857"/>
              </a:lnSpc>
              <a:spcBef>
                <a:spcPts val="0"/>
              </a:spcBef>
              <a:spcAft>
                <a:spcPts val="0"/>
              </a:spcAft>
              <a:buClr>
                <a:schemeClr val="dk1"/>
              </a:buClr>
              <a:buSzPts val="1200"/>
              <a:buChar char="•"/>
            </a:pPr>
            <a:r>
              <a:rPr lang="en-US" sz="1050" dirty="0">
                <a:latin typeface="Arial"/>
                <a:ea typeface="Arial"/>
                <a:cs typeface="Arial"/>
                <a:sym typeface="Arial"/>
              </a:rPr>
              <a:t>My name is Holly Rutt, ESOL Lead for NW RSMP. Today we're going to explore teacher wellbeing and emotional labour, particularly within ESOL contexts.</a:t>
            </a:r>
            <a:endParaRPr sz="1050" dirty="0">
              <a:latin typeface="Arial"/>
              <a:ea typeface="Arial"/>
              <a:cs typeface="Arial"/>
              <a:sym typeface="Arial"/>
            </a:endParaRPr>
          </a:p>
          <a:p>
            <a:pPr marL="0" lvl="0" indent="-76200" algn="l" rtl="0">
              <a:lnSpc>
                <a:spcPct val="142857"/>
              </a:lnSpc>
              <a:spcBef>
                <a:spcPts val="0"/>
              </a:spcBef>
              <a:spcAft>
                <a:spcPts val="0"/>
              </a:spcAft>
              <a:buClr>
                <a:schemeClr val="dk1"/>
              </a:buClr>
              <a:buSzPts val="1200"/>
              <a:buChar char="•"/>
            </a:pPr>
            <a:r>
              <a:rPr lang="en-US" sz="1050" dirty="0">
                <a:latin typeface="Arial"/>
                <a:ea typeface="Arial"/>
                <a:cs typeface="Arial"/>
                <a:sym typeface="Arial"/>
              </a:rPr>
              <a:t>When people think about teaching, they often think about lesson planning, assessment, classroom management and curriculum delivery. What is talked about less often is the emotional side of the role.</a:t>
            </a:r>
            <a:endParaRPr sz="1050" dirty="0">
              <a:latin typeface="Arial"/>
              <a:ea typeface="Arial"/>
              <a:cs typeface="Arial"/>
              <a:sym typeface="Arial"/>
            </a:endParaRPr>
          </a:p>
          <a:p>
            <a:pPr marL="0" lvl="0" indent="-76200" algn="l" rtl="0">
              <a:lnSpc>
                <a:spcPct val="142857"/>
              </a:lnSpc>
              <a:spcBef>
                <a:spcPts val="0"/>
              </a:spcBef>
              <a:spcAft>
                <a:spcPts val="0"/>
              </a:spcAft>
              <a:buClr>
                <a:schemeClr val="dk1"/>
              </a:buClr>
              <a:buSzPts val="1200"/>
              <a:buChar char="•"/>
            </a:pPr>
            <a:r>
              <a:rPr lang="en-US" sz="1050" dirty="0">
                <a:latin typeface="Arial"/>
                <a:ea typeface="Arial"/>
                <a:cs typeface="Arial"/>
                <a:sym typeface="Arial"/>
              </a:rPr>
              <a:t>Many of us are supporting learners who are anxious, lacking confidence, adjusting to life in a new country, balancing difficult life circumstances, or rebuilding educational confidence after negative experiences. We spend a huge amount of emotional energy helping learners succeed.</a:t>
            </a:r>
            <a:endParaRPr sz="1050" dirty="0">
              <a:latin typeface="Arial"/>
              <a:ea typeface="Arial"/>
              <a:cs typeface="Arial"/>
              <a:sym typeface="Arial"/>
            </a:endParaRPr>
          </a:p>
          <a:p>
            <a:pPr marL="0" lvl="0" indent="-76200" algn="l" rtl="0">
              <a:lnSpc>
                <a:spcPct val="142857"/>
              </a:lnSpc>
              <a:spcBef>
                <a:spcPts val="0"/>
              </a:spcBef>
              <a:spcAft>
                <a:spcPts val="0"/>
              </a:spcAft>
              <a:buClr>
                <a:schemeClr val="dk1"/>
              </a:buClr>
              <a:buSzPts val="1200"/>
              <a:buChar char="•"/>
            </a:pPr>
            <a:r>
              <a:rPr lang="en-US" sz="1050" dirty="0">
                <a:latin typeface="Arial"/>
                <a:ea typeface="Arial"/>
                <a:cs typeface="Arial"/>
                <a:sym typeface="Arial"/>
              </a:rPr>
              <a:t>The focus today is not on wellbeing as self-care or wellness trends. Instead, we'll explore wellbeing as something deeply connected to our professional practice, our relationships with learners, and our ability to sustain ourselves in emotionally demanding roles.</a:t>
            </a:r>
            <a:endParaRPr sz="1050" dirty="0">
              <a:latin typeface="Arial"/>
              <a:ea typeface="Arial"/>
              <a:cs typeface="Arial"/>
              <a:sym typeface="Arial"/>
            </a:endParaRPr>
          </a:p>
          <a:p>
            <a:pPr marL="0" lvl="0" indent="-76200" algn="l" rtl="0">
              <a:lnSpc>
                <a:spcPct val="142857"/>
              </a:lnSpc>
              <a:spcBef>
                <a:spcPts val="0"/>
              </a:spcBef>
              <a:spcAft>
                <a:spcPts val="0"/>
              </a:spcAft>
              <a:buClr>
                <a:schemeClr val="dk1"/>
              </a:buClr>
              <a:buSzPts val="1200"/>
              <a:buChar char="•"/>
            </a:pPr>
            <a:r>
              <a:rPr lang="en-US" sz="1050" dirty="0">
                <a:latin typeface="Arial"/>
                <a:ea typeface="Arial"/>
                <a:cs typeface="Arial"/>
                <a:sym typeface="Arial"/>
              </a:rPr>
              <a:t>Throughout the session, I'd encourage you to reflect on your own experiences. There are no right or wrong answers. Many of the concepts we'll discuss are things teachers experience every day but rarely have an opportunity to name or discuss."</a:t>
            </a:r>
            <a:endParaRPr sz="1050" dirty="0">
              <a:latin typeface="Arial"/>
              <a:ea typeface="Arial"/>
              <a:cs typeface="Arial"/>
              <a:sym typeface="Arial"/>
            </a:endParaRPr>
          </a:p>
          <a:p>
            <a:pPr marL="0" lvl="0" indent="0" algn="l" rtl="0">
              <a:spcBef>
                <a:spcPts val="1100"/>
              </a:spcBef>
              <a:spcAft>
                <a:spcPts val="0"/>
              </a:spcAft>
              <a:buNone/>
            </a:pPr>
            <a:endParaRPr dirty="0"/>
          </a:p>
          <a:p>
            <a:pPr marL="0" lvl="0" indent="0" algn="l" rtl="0">
              <a:spcBef>
                <a:spcPts val="0"/>
              </a:spcBef>
              <a:spcAft>
                <a:spcPts val="0"/>
              </a:spcAft>
              <a:buNone/>
            </a:pPr>
            <a:endParaRPr dirty="0"/>
          </a:p>
        </p:txBody>
      </p:sp>
      <p:sp>
        <p:nvSpPr>
          <p:cNvPr id="147" name="Google Shape;147;p1:notes">
            <a:extLst>
              <a:ext uri="{FF2B5EF4-FFF2-40B4-BE49-F238E27FC236}">
                <a16:creationId xmlns:a16="http://schemas.microsoft.com/office/drawing/2014/main" id="{04FF8F64-4DB0-C6AB-F8BD-704D41977E73}"/>
              </a:ext>
            </a:extLst>
          </p:cNvPr>
          <p:cNvSpPr txBox="1">
            <a:spLocks noGrp="1"/>
          </p:cNvSpPr>
          <p:nvPr>
            <p:ph type="sldNum" idx="12"/>
          </p:nvPr>
        </p:nvSpPr>
        <p:spPr>
          <a:xfrm>
            <a:off x="3884613" y="11580813"/>
            <a:ext cx="2971800" cy="6111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dirty="0"/>
          </a:p>
        </p:txBody>
      </p:sp>
    </p:spTree>
    <p:extLst>
      <p:ext uri="{BB962C8B-B14F-4D97-AF65-F5344CB8AC3E}">
        <p14:creationId xmlns:p14="http://schemas.microsoft.com/office/powerpoint/2010/main" val="6869656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1:notes"/>
          <p:cNvSpPr>
            <a:spLocks noGrp="1" noRot="1" noChangeAspect="1"/>
          </p:cNvSpPr>
          <p:nvPr>
            <p:ph type="sldImg" idx="2"/>
          </p:nvPr>
        </p:nvSpPr>
        <p:spPr>
          <a:xfrm>
            <a:off x="-228600" y="1524000"/>
            <a:ext cx="7315200" cy="4114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146" name="Google Shape;146;p1:notes"/>
          <p:cNvSpPr txBox="1">
            <a:spLocks noGrp="1"/>
          </p:cNvSpPr>
          <p:nvPr>
            <p:ph type="body" idx="1"/>
          </p:nvPr>
        </p:nvSpPr>
        <p:spPr>
          <a:xfrm>
            <a:off x="685800" y="5867400"/>
            <a:ext cx="5486400" cy="4800600"/>
          </a:xfrm>
          <a:prstGeom prst="rect">
            <a:avLst/>
          </a:prstGeom>
          <a:noFill/>
          <a:ln>
            <a:noFill/>
          </a:ln>
        </p:spPr>
        <p:txBody>
          <a:bodyPr spcFirstLastPara="1" wrap="square" lIns="91425" tIns="45700" rIns="91425" bIns="45700" anchor="t" anchorCtr="0">
            <a:noAutofit/>
          </a:bodyPr>
          <a:lstStyle/>
          <a:p>
            <a:pPr marL="0" lvl="0" indent="-76200" algn="l" rtl="0">
              <a:lnSpc>
                <a:spcPct val="142857"/>
              </a:lnSpc>
              <a:spcBef>
                <a:spcPts val="1100"/>
              </a:spcBef>
              <a:spcAft>
                <a:spcPts val="0"/>
              </a:spcAft>
              <a:buClr>
                <a:schemeClr val="dk1"/>
              </a:buClr>
              <a:buSzPts val="1200"/>
              <a:buChar char="•"/>
            </a:pPr>
            <a:r>
              <a:rPr lang="en-US" sz="1050" dirty="0">
                <a:latin typeface="Arial"/>
                <a:ea typeface="Arial"/>
                <a:cs typeface="Arial"/>
                <a:sym typeface="Arial"/>
              </a:rPr>
              <a:t>"Welcome everyone and thank you for joining today.</a:t>
            </a:r>
            <a:endParaRPr sz="1050" dirty="0">
              <a:latin typeface="Arial"/>
              <a:ea typeface="Arial"/>
              <a:cs typeface="Arial"/>
              <a:sym typeface="Arial"/>
            </a:endParaRPr>
          </a:p>
          <a:p>
            <a:pPr marL="0" lvl="0" indent="-76200" algn="l" rtl="0">
              <a:lnSpc>
                <a:spcPct val="142857"/>
              </a:lnSpc>
              <a:spcBef>
                <a:spcPts val="0"/>
              </a:spcBef>
              <a:spcAft>
                <a:spcPts val="0"/>
              </a:spcAft>
              <a:buClr>
                <a:schemeClr val="dk1"/>
              </a:buClr>
              <a:buSzPts val="1200"/>
              <a:buChar char="•"/>
            </a:pPr>
            <a:r>
              <a:rPr lang="en-US" sz="1050" dirty="0">
                <a:latin typeface="Arial"/>
                <a:ea typeface="Arial"/>
                <a:cs typeface="Arial"/>
                <a:sym typeface="Arial"/>
              </a:rPr>
              <a:t>My name is Holly Rutt, ESOL Lead for NW RSMP. Today we're going to explore teacher wellbeing and emotional labour, particularly within ESOL contexts.</a:t>
            </a:r>
            <a:endParaRPr sz="1050" dirty="0">
              <a:latin typeface="Arial"/>
              <a:ea typeface="Arial"/>
              <a:cs typeface="Arial"/>
              <a:sym typeface="Arial"/>
            </a:endParaRPr>
          </a:p>
          <a:p>
            <a:pPr marL="0" lvl="0" indent="-76200" algn="l" rtl="0">
              <a:lnSpc>
                <a:spcPct val="142857"/>
              </a:lnSpc>
              <a:spcBef>
                <a:spcPts val="0"/>
              </a:spcBef>
              <a:spcAft>
                <a:spcPts val="0"/>
              </a:spcAft>
              <a:buClr>
                <a:schemeClr val="dk1"/>
              </a:buClr>
              <a:buSzPts val="1200"/>
              <a:buChar char="•"/>
            </a:pPr>
            <a:r>
              <a:rPr lang="en-US" sz="1050" dirty="0">
                <a:latin typeface="Arial"/>
                <a:ea typeface="Arial"/>
                <a:cs typeface="Arial"/>
                <a:sym typeface="Arial"/>
              </a:rPr>
              <a:t>When people think about teaching, they often think about lesson planning, assessment, classroom management and curriculum delivery. What is talked about less often is the emotional side of the role.</a:t>
            </a:r>
            <a:endParaRPr sz="1050" dirty="0">
              <a:latin typeface="Arial"/>
              <a:ea typeface="Arial"/>
              <a:cs typeface="Arial"/>
              <a:sym typeface="Arial"/>
            </a:endParaRPr>
          </a:p>
          <a:p>
            <a:pPr marL="0" lvl="0" indent="-76200" algn="l" rtl="0">
              <a:lnSpc>
                <a:spcPct val="142857"/>
              </a:lnSpc>
              <a:spcBef>
                <a:spcPts val="0"/>
              </a:spcBef>
              <a:spcAft>
                <a:spcPts val="0"/>
              </a:spcAft>
              <a:buClr>
                <a:schemeClr val="dk1"/>
              </a:buClr>
              <a:buSzPts val="1200"/>
              <a:buChar char="•"/>
            </a:pPr>
            <a:r>
              <a:rPr lang="en-US" sz="1050" dirty="0">
                <a:latin typeface="Arial"/>
                <a:ea typeface="Arial"/>
                <a:cs typeface="Arial"/>
                <a:sym typeface="Arial"/>
              </a:rPr>
              <a:t>Many of us are supporting learners who are anxious, lacking confidence, adjusting to life in a new country, balancing difficult life circumstances, or rebuilding educational confidence after negative experiences. We spend a huge amount of emotional energy helping learners succeed.</a:t>
            </a:r>
            <a:endParaRPr sz="1050" dirty="0">
              <a:latin typeface="Arial"/>
              <a:ea typeface="Arial"/>
              <a:cs typeface="Arial"/>
              <a:sym typeface="Arial"/>
            </a:endParaRPr>
          </a:p>
          <a:p>
            <a:pPr marL="0" lvl="0" indent="-76200" algn="l" rtl="0">
              <a:lnSpc>
                <a:spcPct val="142857"/>
              </a:lnSpc>
              <a:spcBef>
                <a:spcPts val="0"/>
              </a:spcBef>
              <a:spcAft>
                <a:spcPts val="0"/>
              </a:spcAft>
              <a:buClr>
                <a:schemeClr val="dk1"/>
              </a:buClr>
              <a:buSzPts val="1200"/>
              <a:buChar char="•"/>
            </a:pPr>
            <a:r>
              <a:rPr lang="en-US" sz="1050" dirty="0">
                <a:latin typeface="Arial"/>
                <a:ea typeface="Arial"/>
                <a:cs typeface="Arial"/>
                <a:sym typeface="Arial"/>
              </a:rPr>
              <a:t>The focus today is not on wellbeing as self-care or wellness trends. Instead, we'll explore wellbeing as something deeply connected to our professional practice, our relationships with learners, and our ability to sustain ourselves in emotionally demanding roles.</a:t>
            </a:r>
            <a:endParaRPr sz="1050" dirty="0">
              <a:latin typeface="Arial"/>
              <a:ea typeface="Arial"/>
              <a:cs typeface="Arial"/>
              <a:sym typeface="Arial"/>
            </a:endParaRPr>
          </a:p>
          <a:p>
            <a:pPr marL="0" lvl="0" indent="-76200" algn="l" rtl="0">
              <a:lnSpc>
                <a:spcPct val="142857"/>
              </a:lnSpc>
              <a:spcBef>
                <a:spcPts val="0"/>
              </a:spcBef>
              <a:spcAft>
                <a:spcPts val="0"/>
              </a:spcAft>
              <a:buClr>
                <a:schemeClr val="dk1"/>
              </a:buClr>
              <a:buSzPts val="1200"/>
              <a:buChar char="•"/>
            </a:pPr>
            <a:r>
              <a:rPr lang="en-US" sz="1050" dirty="0">
                <a:latin typeface="Arial"/>
                <a:ea typeface="Arial"/>
                <a:cs typeface="Arial"/>
                <a:sym typeface="Arial"/>
              </a:rPr>
              <a:t>Throughout the session, I'd encourage you to reflect on your own experiences. There are no right or wrong answers. Many of the concepts we'll discuss are things teachers experience every day but rarely have an opportunity to name or discuss."</a:t>
            </a:r>
            <a:endParaRPr sz="1050" dirty="0">
              <a:latin typeface="Arial"/>
              <a:ea typeface="Arial"/>
              <a:cs typeface="Arial"/>
              <a:sym typeface="Arial"/>
            </a:endParaRPr>
          </a:p>
          <a:p>
            <a:pPr marL="0" lvl="0" indent="0" algn="l" rtl="0">
              <a:spcBef>
                <a:spcPts val="1100"/>
              </a:spcBef>
              <a:spcAft>
                <a:spcPts val="0"/>
              </a:spcAft>
              <a:buNone/>
            </a:pPr>
            <a:endParaRPr dirty="0"/>
          </a:p>
          <a:p>
            <a:pPr marL="0" lvl="0" indent="0" algn="l" rtl="0">
              <a:spcBef>
                <a:spcPts val="0"/>
              </a:spcBef>
              <a:spcAft>
                <a:spcPts val="0"/>
              </a:spcAft>
              <a:buNone/>
            </a:pPr>
            <a:endParaRPr dirty="0"/>
          </a:p>
        </p:txBody>
      </p:sp>
      <p:sp>
        <p:nvSpPr>
          <p:cNvPr id="147" name="Google Shape;147;p1:notes"/>
          <p:cNvSpPr txBox="1">
            <a:spLocks noGrp="1"/>
          </p:cNvSpPr>
          <p:nvPr>
            <p:ph type="sldNum" idx="12"/>
          </p:nvPr>
        </p:nvSpPr>
        <p:spPr>
          <a:xfrm>
            <a:off x="3884613" y="11580813"/>
            <a:ext cx="2971800" cy="6111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3f9ffbefd7e_1_0:notes"/>
          <p:cNvSpPr>
            <a:spLocks noGrp="1" noRot="1" noChangeAspect="1"/>
          </p:cNvSpPr>
          <p:nvPr>
            <p:ph type="sldImg" idx="2"/>
          </p:nvPr>
        </p:nvSpPr>
        <p:spPr>
          <a:xfrm>
            <a:off x="-228600" y="1524000"/>
            <a:ext cx="7315200" cy="41148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dirty="0"/>
          </a:p>
        </p:txBody>
      </p:sp>
      <p:sp>
        <p:nvSpPr>
          <p:cNvPr id="154" name="Google Shape;154;g3f9ffbefd7e_1_0:notes"/>
          <p:cNvSpPr txBox="1">
            <a:spLocks noGrp="1"/>
          </p:cNvSpPr>
          <p:nvPr>
            <p:ph type="body" idx="1"/>
          </p:nvPr>
        </p:nvSpPr>
        <p:spPr>
          <a:xfrm>
            <a:off x="685800" y="5867400"/>
            <a:ext cx="5486400" cy="4800600"/>
          </a:xfrm>
          <a:prstGeom prst="rect">
            <a:avLst/>
          </a:prstGeom>
        </p:spPr>
        <p:txBody>
          <a:bodyPr spcFirstLastPara="1" wrap="square" lIns="91425" tIns="45700" rIns="91425" bIns="45700" anchor="t" anchorCtr="0">
            <a:noAutofit/>
          </a:bodyPr>
          <a:lstStyle/>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The emotional demands of teaching are often hidden because they become </a:t>
            </a:r>
            <a:r>
              <a:rPr lang="en-US" sz="1050" dirty="0" err="1">
                <a:latin typeface="Arial"/>
                <a:ea typeface="Arial"/>
                <a:cs typeface="Arial"/>
                <a:sym typeface="Arial"/>
              </a:rPr>
              <a:t>normalised</a:t>
            </a:r>
            <a:r>
              <a:rPr lang="en-US" sz="1050" dirty="0">
                <a:latin typeface="Arial"/>
                <a:ea typeface="Arial"/>
                <a:cs typeface="Arial"/>
                <a:sym typeface="Arial"/>
              </a:rPr>
              <a:t>.</a:t>
            </a:r>
            <a:endParaRPr sz="1050" dirty="0">
              <a:latin typeface="Arial"/>
              <a:ea typeface="Arial"/>
              <a:cs typeface="Arial"/>
              <a:sym typeface="Arial"/>
            </a:endParaRPr>
          </a:p>
        </p:txBody>
      </p:sp>
      <p:sp>
        <p:nvSpPr>
          <p:cNvPr id="155" name="Google Shape;155;g3f9ffbefd7e_1_0:notes"/>
          <p:cNvSpPr txBox="1">
            <a:spLocks noGrp="1"/>
          </p:cNvSpPr>
          <p:nvPr>
            <p:ph type="sldNum" idx="12"/>
          </p:nvPr>
        </p:nvSpPr>
        <p:spPr>
          <a:xfrm>
            <a:off x="3884613" y="11580813"/>
            <a:ext cx="2971800" cy="6111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3</a:t>
            </a:fld>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g3f9ffbefd7e_1_7:notes"/>
          <p:cNvSpPr>
            <a:spLocks noGrp="1" noRot="1" noChangeAspect="1"/>
          </p:cNvSpPr>
          <p:nvPr>
            <p:ph type="sldImg" idx="2"/>
          </p:nvPr>
        </p:nvSpPr>
        <p:spPr>
          <a:xfrm>
            <a:off x="-228600" y="1524000"/>
            <a:ext cx="7315200" cy="41148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dirty="0"/>
          </a:p>
        </p:txBody>
      </p:sp>
      <p:sp>
        <p:nvSpPr>
          <p:cNvPr id="162" name="Google Shape;162;g3f9ffbefd7e_1_7:notes"/>
          <p:cNvSpPr txBox="1">
            <a:spLocks noGrp="1"/>
          </p:cNvSpPr>
          <p:nvPr>
            <p:ph type="body" idx="1"/>
          </p:nvPr>
        </p:nvSpPr>
        <p:spPr>
          <a:xfrm>
            <a:off x="685800" y="5867400"/>
            <a:ext cx="5486400" cy="4800600"/>
          </a:xfrm>
          <a:prstGeom prst="rect">
            <a:avLst/>
          </a:prstGeom>
        </p:spPr>
        <p:txBody>
          <a:bodyPr spcFirstLastPara="1" wrap="square" lIns="91425" tIns="45700" rIns="91425" bIns="45700" anchor="t" anchorCtr="0">
            <a:noAutofit/>
          </a:bodyPr>
          <a:lstStyle/>
          <a:p>
            <a:pPr marL="0" lvl="0" indent="0" algn="l" rtl="0">
              <a:spcBef>
                <a:spcPts val="1100"/>
              </a:spcBef>
              <a:spcAft>
                <a:spcPts val="0"/>
              </a:spcAft>
              <a:buClr>
                <a:schemeClr val="dk1"/>
              </a:buClr>
              <a:buFont typeface="Arial"/>
              <a:buNone/>
            </a:pPr>
            <a:r>
              <a:rPr lang="en-GB" sz="1050" dirty="0"/>
              <a:t>Speaker Notes</a:t>
            </a:r>
          </a:p>
          <a:p>
            <a:pPr marL="171450" lvl="0" indent="-171450" algn="l" rtl="0">
              <a:spcBef>
                <a:spcPts val="0"/>
              </a:spcBef>
              <a:spcAft>
                <a:spcPts val="0"/>
              </a:spcAft>
              <a:buClr>
                <a:schemeClr val="dk1"/>
              </a:buClr>
              <a:buSzPts val="1200"/>
              <a:buChar char="•"/>
            </a:pPr>
            <a:r>
              <a:rPr lang="en-GB" sz="1050" dirty="0"/>
              <a:t>Use a poll or chat.</a:t>
            </a:r>
          </a:p>
          <a:p>
            <a:pPr marL="171450" lvl="0" indent="-171450" algn="l" rtl="0">
              <a:spcBef>
                <a:spcPts val="0"/>
              </a:spcBef>
              <a:spcAft>
                <a:spcPts val="0"/>
              </a:spcAft>
              <a:buClr>
                <a:schemeClr val="dk1"/>
              </a:buClr>
              <a:buSzPts val="1200"/>
              <a:buChar char="•"/>
            </a:pPr>
            <a:r>
              <a:rPr lang="en-GB" sz="1050" dirty="0"/>
              <a:t>Ask participants to answer instinctively.</a:t>
            </a:r>
          </a:p>
          <a:p>
            <a:pPr marL="171450" lvl="0" indent="-171450" algn="l" rtl="0">
              <a:spcBef>
                <a:spcPts val="0"/>
              </a:spcBef>
              <a:spcAft>
                <a:spcPts val="0"/>
              </a:spcAft>
              <a:buClr>
                <a:schemeClr val="dk1"/>
              </a:buClr>
              <a:buSzPts val="1200"/>
              <a:buChar char="•"/>
            </a:pPr>
            <a:r>
              <a:rPr lang="en-GB" sz="1050" dirty="0"/>
              <a:t>Note that many emotional demands are rarely acknowledged in workload calculations.</a:t>
            </a:r>
          </a:p>
          <a:p>
            <a:pPr marL="171450" lvl="0" indent="-171450" algn="l" rtl="0">
              <a:spcBef>
                <a:spcPts val="0"/>
              </a:spcBef>
              <a:spcAft>
                <a:spcPts val="0"/>
              </a:spcAft>
              <a:buClr>
                <a:schemeClr val="dk1"/>
              </a:buClr>
              <a:buSzPts val="1200"/>
              <a:buChar char="•"/>
            </a:pPr>
            <a:r>
              <a:rPr lang="en-GB" sz="1050" dirty="0"/>
              <a:t>Link responses to the concept of emotional labour.</a:t>
            </a: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Take a moment to think about your response.</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What takes the most emotional energy in your role?</a:t>
            </a:r>
            <a:endParaRPr sz="1050" dirty="0">
              <a:latin typeface="Arial"/>
              <a:ea typeface="Arial"/>
              <a:cs typeface="Arial"/>
              <a:sym typeface="Arial"/>
            </a:endParaRPr>
          </a:p>
          <a:p>
            <a:pPr marL="0" lvl="0" indent="0" algn="l" rtl="0">
              <a:lnSpc>
                <a:spcPct val="142857"/>
              </a:lnSpc>
              <a:spcBef>
                <a:spcPts val="1100"/>
              </a:spcBef>
              <a:spcAft>
                <a:spcPts val="0"/>
              </a:spcAft>
              <a:buNone/>
            </a:pPr>
            <a:r>
              <a:rPr lang="en-US" sz="1050" dirty="0">
                <a:latin typeface="Arial"/>
                <a:ea typeface="Arial"/>
                <a:cs typeface="Arial"/>
                <a:sym typeface="Arial"/>
              </a:rPr>
              <a:t>Link answers to emotional labour.</a:t>
            </a:r>
            <a:endParaRPr sz="1050" dirty="0">
              <a:latin typeface="Arial"/>
              <a:ea typeface="Arial"/>
              <a:cs typeface="Arial"/>
              <a:sym typeface="Arial"/>
            </a:endParaRPr>
          </a:p>
          <a:p>
            <a:pPr marL="0" lvl="0" indent="0" algn="l" rtl="0">
              <a:lnSpc>
                <a:spcPct val="142857"/>
              </a:lnSpc>
              <a:spcBef>
                <a:spcPts val="0"/>
              </a:spcBef>
              <a:spcAft>
                <a:spcPts val="0"/>
              </a:spcAft>
              <a:buNone/>
            </a:pPr>
            <a:endParaRPr sz="1050" dirty="0">
              <a:latin typeface="Arial"/>
              <a:ea typeface="Arial"/>
              <a:cs typeface="Arial"/>
              <a:sym typeface="Arial"/>
            </a:endParaRPr>
          </a:p>
          <a:p>
            <a:pPr marL="0" lvl="0" indent="0" algn="l" rtl="0">
              <a:lnSpc>
                <a:spcPct val="142857"/>
              </a:lnSpc>
              <a:spcBef>
                <a:spcPts val="0"/>
              </a:spcBef>
              <a:spcAft>
                <a:spcPts val="0"/>
              </a:spcAft>
              <a:buClr>
                <a:schemeClr val="dk1"/>
              </a:buClr>
              <a:buSzPts val="1100"/>
              <a:buFont typeface="Arial"/>
              <a:buNone/>
            </a:pPr>
            <a:r>
              <a:rPr lang="en-US" sz="1050" dirty="0">
                <a:latin typeface="Arial"/>
                <a:ea typeface="Arial"/>
                <a:cs typeface="Arial"/>
                <a:sym typeface="Arial"/>
              </a:rPr>
              <a:t>After taking replies say = It's interesting because very few teachers identify grammar explanations, marking or registration as their biggest challenge. What tends to emerge are emotional and relational demands.</a:t>
            </a:r>
            <a:endParaRPr sz="1050" dirty="0">
              <a:latin typeface="Arial"/>
              <a:ea typeface="Arial"/>
              <a:cs typeface="Arial"/>
              <a:sym typeface="Arial"/>
            </a:endParaRPr>
          </a:p>
          <a:p>
            <a:pPr marL="0" lvl="0" indent="0" algn="l" rtl="0">
              <a:spcBef>
                <a:spcPts val="0"/>
              </a:spcBef>
              <a:spcAft>
                <a:spcPts val="0"/>
              </a:spcAft>
              <a:buNone/>
            </a:pPr>
            <a:endParaRPr dirty="0"/>
          </a:p>
        </p:txBody>
      </p:sp>
      <p:sp>
        <p:nvSpPr>
          <p:cNvPr id="163" name="Google Shape;163;g3f9ffbefd7e_1_7:notes"/>
          <p:cNvSpPr txBox="1">
            <a:spLocks noGrp="1"/>
          </p:cNvSpPr>
          <p:nvPr>
            <p:ph type="sldNum" idx="12"/>
          </p:nvPr>
        </p:nvSpPr>
        <p:spPr>
          <a:xfrm>
            <a:off x="3884613" y="11580813"/>
            <a:ext cx="2971800" cy="6111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4</a:t>
            </a:fld>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g3f9ffbefd7e_1_14:notes"/>
          <p:cNvSpPr>
            <a:spLocks noGrp="1" noRot="1" noChangeAspect="1"/>
          </p:cNvSpPr>
          <p:nvPr>
            <p:ph type="sldImg" idx="2"/>
          </p:nvPr>
        </p:nvSpPr>
        <p:spPr>
          <a:xfrm>
            <a:off x="-228600" y="1524000"/>
            <a:ext cx="7315200" cy="41148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dirty="0"/>
          </a:p>
        </p:txBody>
      </p:sp>
      <p:sp>
        <p:nvSpPr>
          <p:cNvPr id="169" name="Google Shape;169;g3f9ffbefd7e_1_14:notes"/>
          <p:cNvSpPr txBox="1">
            <a:spLocks noGrp="1"/>
          </p:cNvSpPr>
          <p:nvPr>
            <p:ph type="body" idx="1"/>
          </p:nvPr>
        </p:nvSpPr>
        <p:spPr>
          <a:xfrm>
            <a:off x="685800" y="5867400"/>
            <a:ext cx="5486400" cy="4800600"/>
          </a:xfrm>
          <a:prstGeom prst="rect">
            <a:avLst/>
          </a:prstGeom>
        </p:spPr>
        <p:txBody>
          <a:bodyPr spcFirstLastPara="1" wrap="square" lIns="91425" tIns="45700" rIns="91425" bIns="45700" anchor="t" anchorCtr="0">
            <a:noAutofit/>
          </a:bodyPr>
          <a:lstStyle/>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When teacher wellbeing is discussed, it can sometimes sound like a personal luxury.</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Research tells us something different.</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Teacher wellbeing influences learner outcomes, classroom climate, teacher performance and ultimately retention within the profession.</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Think about your own experiences.</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Most of us can remember periods where we felt energised and engaged. During those times we tend to be more patient, more creative and more responsive to learners.</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Likewise, during periods of exhaustion, it's harder to bring our best selves to the classroom.</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This isn't about blaming teachers.</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It's about recognising that teachers are human beings and human wellbeing affects professional performance.</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The metaphor I often come back to is: you can't pour from an empty cup."</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endParaRPr sz="1050" dirty="0">
              <a:latin typeface="Arial"/>
              <a:ea typeface="Arial"/>
              <a:cs typeface="Arial"/>
              <a:sym typeface="Arial"/>
            </a:endParaRPr>
          </a:p>
        </p:txBody>
      </p:sp>
      <p:sp>
        <p:nvSpPr>
          <p:cNvPr id="170" name="Google Shape;170;g3f9ffbefd7e_1_14:notes"/>
          <p:cNvSpPr txBox="1">
            <a:spLocks noGrp="1"/>
          </p:cNvSpPr>
          <p:nvPr>
            <p:ph type="sldNum" idx="12"/>
          </p:nvPr>
        </p:nvSpPr>
        <p:spPr>
          <a:xfrm>
            <a:off x="3884613" y="11580813"/>
            <a:ext cx="2971800" cy="6111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5</a:t>
            </a:fld>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g3f9ffbefd7e_1_169:notes"/>
          <p:cNvSpPr>
            <a:spLocks noGrp="1" noRot="1" noChangeAspect="1"/>
          </p:cNvSpPr>
          <p:nvPr>
            <p:ph type="sldImg" idx="2"/>
          </p:nvPr>
        </p:nvSpPr>
        <p:spPr>
          <a:xfrm>
            <a:off x="-228600" y="1524000"/>
            <a:ext cx="7315200" cy="41148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dirty="0"/>
          </a:p>
        </p:txBody>
      </p:sp>
      <p:sp>
        <p:nvSpPr>
          <p:cNvPr id="176" name="Google Shape;176;g3f9ffbefd7e_1_169:notes"/>
          <p:cNvSpPr txBox="1">
            <a:spLocks noGrp="1"/>
          </p:cNvSpPr>
          <p:nvPr>
            <p:ph type="body" idx="1"/>
          </p:nvPr>
        </p:nvSpPr>
        <p:spPr>
          <a:xfrm>
            <a:off x="685800" y="5867400"/>
            <a:ext cx="5486400" cy="48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77" name="Google Shape;177;g3f9ffbefd7e_1_169:notes"/>
          <p:cNvSpPr txBox="1">
            <a:spLocks noGrp="1"/>
          </p:cNvSpPr>
          <p:nvPr>
            <p:ph type="sldNum" idx="12"/>
          </p:nvPr>
        </p:nvSpPr>
        <p:spPr>
          <a:xfrm>
            <a:off x="3884613" y="11580813"/>
            <a:ext cx="2971800" cy="6111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6</a:t>
            </a:fld>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3fa79410267_0_0:notes"/>
          <p:cNvSpPr>
            <a:spLocks noGrp="1" noRot="1" noChangeAspect="1"/>
          </p:cNvSpPr>
          <p:nvPr>
            <p:ph type="sldImg" idx="2"/>
          </p:nvPr>
        </p:nvSpPr>
        <p:spPr>
          <a:xfrm>
            <a:off x="-228600" y="1524000"/>
            <a:ext cx="7315200" cy="41148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dirty="0"/>
          </a:p>
        </p:txBody>
      </p:sp>
      <p:sp>
        <p:nvSpPr>
          <p:cNvPr id="183" name="Google Shape;183;g3fa79410267_0_0:notes"/>
          <p:cNvSpPr txBox="1">
            <a:spLocks noGrp="1"/>
          </p:cNvSpPr>
          <p:nvPr>
            <p:ph type="body" idx="1"/>
          </p:nvPr>
        </p:nvSpPr>
        <p:spPr>
          <a:xfrm>
            <a:off x="685800" y="5867400"/>
            <a:ext cx="5486400" cy="4800600"/>
          </a:xfrm>
          <a:prstGeom prst="rect">
            <a:avLst/>
          </a:prstGeom>
        </p:spPr>
        <p:txBody>
          <a:bodyPr spcFirstLastPara="1" wrap="square" lIns="91425" tIns="45700" rIns="91425" bIns="45700" anchor="t" anchorCtr="0">
            <a:noAutofit/>
          </a:bodyPr>
          <a:lstStyle/>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"When people hear wellbeing, they often imagine happiness.</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Seligman argues that wellbeing is much broader.</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You can experience stress and still have wellbeing.</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You can face challenges and still flourish.</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PERMA gives us five components that contribute to wellbeing:</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Positive emotion. Engagement. Relationships. Meaning. Achievement.</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As teachers, we're often very good at nurturing these things in learners while neglecting them in ourselves.</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As we go through these areas, mentally ask yourself:</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Which element feels strongest at the moment?</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Which feels most neglected?</a:t>
            </a: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Talk through each bit of </a:t>
            </a:r>
            <a:r>
              <a:rPr lang="en-US" sz="1050" dirty="0" err="1">
                <a:latin typeface="Arial"/>
                <a:ea typeface="Arial"/>
                <a:cs typeface="Arial"/>
                <a:sym typeface="Arial"/>
              </a:rPr>
              <a:t>perma</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Many teachers immediately recognise relationships and meaning because teaching is strongly connected to purpose.</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However, achievement and positive emotion sometimes get squeezed out by workload pressures.</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Being intentional about these dimensions can strengthen resilience over time.</a:t>
            </a:r>
            <a:endParaRPr sz="1050" dirty="0">
              <a:latin typeface="Arial"/>
              <a:ea typeface="Arial"/>
              <a:cs typeface="Arial"/>
              <a:sym typeface="Arial"/>
            </a:endParaRPr>
          </a:p>
          <a:p>
            <a:pPr marL="0" lvl="0" indent="0" algn="l" rtl="0">
              <a:spcBef>
                <a:spcPts val="1100"/>
              </a:spcBef>
              <a:spcAft>
                <a:spcPts val="0"/>
              </a:spcAft>
              <a:buNone/>
            </a:pPr>
            <a:r>
              <a:rPr lang="en-US" dirty="0"/>
              <a:t>Pouring into PERMA - helps your wellbeing be in a good position.</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which element of Perma do you need to focus on right now?</a:t>
            </a:r>
            <a:endParaRPr dirty="0"/>
          </a:p>
          <a:p>
            <a:pPr marL="0" lvl="0" indent="0" algn="l" rtl="0">
              <a:spcBef>
                <a:spcPts val="0"/>
              </a:spcBef>
              <a:spcAft>
                <a:spcPts val="0"/>
              </a:spcAft>
              <a:buNone/>
            </a:pPr>
            <a:endParaRPr dirty="0"/>
          </a:p>
        </p:txBody>
      </p:sp>
      <p:sp>
        <p:nvSpPr>
          <p:cNvPr id="184" name="Google Shape;184;g3fa79410267_0_0:notes"/>
          <p:cNvSpPr txBox="1">
            <a:spLocks noGrp="1"/>
          </p:cNvSpPr>
          <p:nvPr>
            <p:ph type="sldNum" idx="12"/>
          </p:nvPr>
        </p:nvSpPr>
        <p:spPr>
          <a:xfrm>
            <a:off x="3884613" y="11580813"/>
            <a:ext cx="2971800" cy="6111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7</a:t>
            </a:fld>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3fa79410267_0_7:notes"/>
          <p:cNvSpPr>
            <a:spLocks noGrp="1" noRot="1" noChangeAspect="1"/>
          </p:cNvSpPr>
          <p:nvPr>
            <p:ph type="sldImg" idx="2"/>
          </p:nvPr>
        </p:nvSpPr>
        <p:spPr>
          <a:xfrm>
            <a:off x="-228600" y="1524000"/>
            <a:ext cx="7315200" cy="41148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dirty="0"/>
          </a:p>
        </p:txBody>
      </p:sp>
      <p:sp>
        <p:nvSpPr>
          <p:cNvPr id="190" name="Google Shape;190;g3fa79410267_0_7:notes"/>
          <p:cNvSpPr txBox="1">
            <a:spLocks noGrp="1"/>
          </p:cNvSpPr>
          <p:nvPr>
            <p:ph type="body" idx="1"/>
          </p:nvPr>
        </p:nvSpPr>
        <p:spPr>
          <a:xfrm>
            <a:off x="685800" y="5867400"/>
            <a:ext cx="5486400" cy="48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Pouring into PERMA - staves off burnout, </a:t>
            </a:r>
            <a:endParaRPr dirty="0"/>
          </a:p>
        </p:txBody>
      </p:sp>
      <p:sp>
        <p:nvSpPr>
          <p:cNvPr id="191" name="Google Shape;191;g3fa79410267_0_7:notes"/>
          <p:cNvSpPr txBox="1">
            <a:spLocks noGrp="1"/>
          </p:cNvSpPr>
          <p:nvPr>
            <p:ph type="sldNum" idx="12"/>
          </p:nvPr>
        </p:nvSpPr>
        <p:spPr>
          <a:xfrm>
            <a:off x="3884613" y="11580813"/>
            <a:ext cx="2971800" cy="6111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8</a:t>
            </a:fld>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3f9ffbefd7e_1_21:notes"/>
          <p:cNvSpPr>
            <a:spLocks noGrp="1" noRot="1" noChangeAspect="1"/>
          </p:cNvSpPr>
          <p:nvPr>
            <p:ph type="sldImg" idx="2"/>
          </p:nvPr>
        </p:nvSpPr>
        <p:spPr>
          <a:xfrm>
            <a:off x="-228600" y="1524000"/>
            <a:ext cx="7315200" cy="41148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dirty="0"/>
          </a:p>
        </p:txBody>
      </p:sp>
      <p:sp>
        <p:nvSpPr>
          <p:cNvPr id="197" name="Google Shape;197;g3f9ffbefd7e_1_21:notes"/>
          <p:cNvSpPr txBox="1">
            <a:spLocks noGrp="1"/>
          </p:cNvSpPr>
          <p:nvPr>
            <p:ph type="body" idx="1"/>
          </p:nvPr>
        </p:nvSpPr>
        <p:spPr>
          <a:xfrm>
            <a:off x="685800" y="5867400"/>
            <a:ext cx="5486400" cy="4800600"/>
          </a:xfrm>
          <a:prstGeom prst="rect">
            <a:avLst/>
          </a:prstGeom>
        </p:spPr>
        <p:txBody>
          <a:bodyPr spcFirstLastPara="1" wrap="square" lIns="91425" tIns="45700" rIns="91425" bIns="45700" anchor="t" anchorCtr="0">
            <a:noAutofit/>
          </a:bodyPr>
          <a:lstStyle/>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Hochschild introduced emotional labour in 1983.</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At its simplest, emotional labour is managing emotions as part of a professional role.</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This doesn't mean being fake.</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It means regulating what we feel, show, and communicate.</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For example:</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You may arrive at work worried about a personal issue, but still present calmness.</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You may feel frustrated but choose patience.</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You may feel tired but project enthusiasm.</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Most teachers do this multiple times every day.</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What's important is recognising that this requires effort.</a:t>
            </a: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This means that in the classroom teachers are regulating emotions, doing relationship work and using a professional persona</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The emotional work doesn't appear on timetables.</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Yet it is still work.</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How many emotional adjustments do you think you've already made today before joining this webinar?"</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Pause.</a:t>
            </a:r>
            <a:endParaRPr dirty="0"/>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Teaching requires emotional regulation every day.</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It is not simply what we do.</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It is also how we are expected to be.</a:t>
            </a:r>
            <a:endParaRPr sz="1050" dirty="0">
              <a:latin typeface="Arial"/>
              <a:ea typeface="Arial"/>
              <a:cs typeface="Arial"/>
              <a:sym typeface="Arial"/>
            </a:endParaRPr>
          </a:p>
          <a:p>
            <a:pPr marL="457200" lvl="1" indent="0" algn="l" rtl="0">
              <a:spcBef>
                <a:spcPts val="1100"/>
              </a:spcBef>
              <a:spcAft>
                <a:spcPts val="0"/>
              </a:spcAft>
              <a:buClr>
                <a:schemeClr val="dk1"/>
              </a:buClr>
              <a:buFont typeface="Arial"/>
              <a:buNone/>
            </a:pPr>
            <a:endParaRPr dirty="0">
              <a:solidFill>
                <a:srgbClr val="444444"/>
              </a:solidFill>
            </a:endParaRPr>
          </a:p>
          <a:p>
            <a:pPr marL="457200" lvl="1" indent="0" algn="l" rtl="0">
              <a:spcBef>
                <a:spcPts val="0"/>
              </a:spcBef>
              <a:spcAft>
                <a:spcPts val="0"/>
              </a:spcAft>
              <a:buClr>
                <a:schemeClr val="dk1"/>
              </a:buClr>
              <a:buFont typeface="Arial"/>
              <a:buNone/>
            </a:pPr>
            <a:endParaRPr dirty="0">
              <a:solidFill>
                <a:srgbClr val="444444"/>
              </a:solidFill>
            </a:endParaRPr>
          </a:p>
          <a:p>
            <a:pPr marL="0" lvl="0" indent="0" algn="l" rtl="0">
              <a:spcBef>
                <a:spcPts val="0"/>
              </a:spcBef>
              <a:spcAft>
                <a:spcPts val="0"/>
              </a:spcAft>
              <a:buNone/>
            </a:pPr>
            <a:endParaRPr dirty="0"/>
          </a:p>
        </p:txBody>
      </p:sp>
      <p:sp>
        <p:nvSpPr>
          <p:cNvPr id="198" name="Google Shape;198;g3f9ffbefd7e_1_21:notes"/>
          <p:cNvSpPr txBox="1">
            <a:spLocks noGrp="1"/>
          </p:cNvSpPr>
          <p:nvPr>
            <p:ph type="sldNum" idx="12"/>
          </p:nvPr>
        </p:nvSpPr>
        <p:spPr>
          <a:xfrm>
            <a:off x="3884613" y="11580813"/>
            <a:ext cx="2971800" cy="6111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9</a:t>
            </a:fld>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3f9ffbefd7e_1_28:notes"/>
          <p:cNvSpPr>
            <a:spLocks noGrp="1" noRot="1" noChangeAspect="1"/>
          </p:cNvSpPr>
          <p:nvPr>
            <p:ph type="sldImg" idx="2"/>
          </p:nvPr>
        </p:nvSpPr>
        <p:spPr>
          <a:xfrm>
            <a:off x="-228600" y="1524000"/>
            <a:ext cx="7315200" cy="41148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dirty="0"/>
          </a:p>
        </p:txBody>
      </p:sp>
      <p:sp>
        <p:nvSpPr>
          <p:cNvPr id="204" name="Google Shape;204;g3f9ffbefd7e_1_28:notes"/>
          <p:cNvSpPr txBox="1">
            <a:spLocks noGrp="1"/>
          </p:cNvSpPr>
          <p:nvPr>
            <p:ph type="body" idx="1"/>
          </p:nvPr>
        </p:nvSpPr>
        <p:spPr>
          <a:xfrm>
            <a:off x="685800" y="5867400"/>
            <a:ext cx="5486400" cy="4800600"/>
          </a:xfrm>
          <a:prstGeom prst="rect">
            <a:avLst/>
          </a:prstGeom>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Char char="•"/>
            </a:pPr>
            <a:r>
              <a:rPr lang="en-US" dirty="0"/>
              <a:t>look at the examples of visible work and invisible work that we do as esol teachers. in the chat, which do you think are visible?</a:t>
            </a:r>
            <a:endParaRPr dirty="0"/>
          </a:p>
          <a:p>
            <a:pPr marL="171450" lvl="0" indent="-184150" algn="l" rtl="0">
              <a:spcBef>
                <a:spcPts val="0"/>
              </a:spcBef>
              <a:spcAft>
                <a:spcPts val="0"/>
              </a:spcAft>
              <a:buClr>
                <a:schemeClr val="dk1"/>
              </a:buClr>
              <a:buSzPts val="1400"/>
              <a:buChar char="•"/>
            </a:pPr>
            <a:r>
              <a:rPr lang="en-US" dirty="0"/>
              <a:t>give 1 min</a:t>
            </a:r>
            <a:endParaRPr dirty="0"/>
          </a:p>
          <a:p>
            <a:pPr marL="171450" lvl="0" indent="-184150" algn="l" rtl="0">
              <a:spcBef>
                <a:spcPts val="0"/>
              </a:spcBef>
              <a:spcAft>
                <a:spcPts val="0"/>
              </a:spcAft>
              <a:buClr>
                <a:schemeClr val="dk1"/>
              </a:buClr>
              <a:buSzPts val="1400"/>
              <a:buChar char="•"/>
            </a:pPr>
            <a:r>
              <a:rPr lang="en-US" dirty="0"/>
              <a:t>now which do you think are invisible?</a:t>
            </a:r>
            <a:endParaRPr dirty="0"/>
          </a:p>
          <a:p>
            <a:pPr marL="0" lvl="0" indent="0" algn="l" rtl="0">
              <a:spcBef>
                <a:spcPts val="0"/>
              </a:spcBef>
              <a:spcAft>
                <a:spcPts val="0"/>
              </a:spcAft>
              <a:buClr>
                <a:schemeClr val="dk1"/>
              </a:buClr>
              <a:buFont typeface="Arial"/>
              <a:buNone/>
            </a:pPr>
            <a:br>
              <a:rPr lang="en-US" dirty="0">
                <a:solidFill>
                  <a:srgbClr val="444444"/>
                </a:solidFill>
              </a:rPr>
            </a:br>
            <a:endParaRPr dirty="0">
              <a:solidFill>
                <a:srgbClr val="444444"/>
              </a:solidFill>
            </a:endParaRPr>
          </a:p>
          <a:p>
            <a:pPr marL="0" lvl="0" indent="0" algn="l" rtl="0">
              <a:spcBef>
                <a:spcPts val="0"/>
              </a:spcBef>
              <a:spcAft>
                <a:spcPts val="0"/>
              </a:spcAft>
              <a:buClr>
                <a:schemeClr val="dk1"/>
              </a:buClr>
              <a:buFont typeface="Arial"/>
              <a:buNone/>
            </a:pPr>
            <a:endParaRPr dirty="0">
              <a:solidFill>
                <a:srgbClr val="444444"/>
              </a:solidFill>
            </a:endParaRPr>
          </a:p>
          <a:p>
            <a:pPr marL="0" lvl="0" indent="0" algn="l" rtl="0">
              <a:spcBef>
                <a:spcPts val="0"/>
              </a:spcBef>
              <a:spcAft>
                <a:spcPts val="0"/>
              </a:spcAft>
              <a:buNone/>
            </a:pPr>
            <a:endParaRPr dirty="0"/>
          </a:p>
        </p:txBody>
      </p:sp>
      <p:sp>
        <p:nvSpPr>
          <p:cNvPr id="205" name="Google Shape;205;g3f9ffbefd7e_1_28:notes"/>
          <p:cNvSpPr txBox="1">
            <a:spLocks noGrp="1"/>
          </p:cNvSpPr>
          <p:nvPr>
            <p:ph type="sldNum" idx="12"/>
          </p:nvPr>
        </p:nvSpPr>
        <p:spPr>
          <a:xfrm>
            <a:off x="3884613" y="11580813"/>
            <a:ext cx="2971800" cy="6111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10</a:t>
            </a:fld>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3fa79410267_0_16:notes"/>
          <p:cNvSpPr>
            <a:spLocks noGrp="1" noRot="1" noChangeAspect="1"/>
          </p:cNvSpPr>
          <p:nvPr>
            <p:ph type="sldImg" idx="2"/>
          </p:nvPr>
        </p:nvSpPr>
        <p:spPr>
          <a:xfrm>
            <a:off x="-228600" y="1524000"/>
            <a:ext cx="7315200" cy="41148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dirty="0"/>
          </a:p>
        </p:txBody>
      </p:sp>
      <p:sp>
        <p:nvSpPr>
          <p:cNvPr id="211" name="Google Shape;211;g3fa79410267_0_16:notes"/>
          <p:cNvSpPr txBox="1">
            <a:spLocks noGrp="1"/>
          </p:cNvSpPr>
          <p:nvPr>
            <p:ph type="body" idx="1"/>
          </p:nvPr>
        </p:nvSpPr>
        <p:spPr>
          <a:xfrm>
            <a:off x="685800" y="5867400"/>
            <a:ext cx="5486400" cy="4800600"/>
          </a:xfrm>
          <a:prstGeom prst="rect">
            <a:avLst/>
          </a:prstGeom>
        </p:spPr>
        <p:txBody>
          <a:bodyPr spcFirstLastPara="1" wrap="square" lIns="91425" tIns="45700" rIns="91425" bIns="45700" anchor="t" anchorCtr="0">
            <a:noAutofit/>
          </a:bodyPr>
          <a:lstStyle/>
          <a:p>
            <a:pPr marL="0" lvl="0" indent="-76200" algn="l" rtl="0">
              <a:lnSpc>
                <a:spcPct val="142857"/>
              </a:lnSpc>
              <a:spcBef>
                <a:spcPts val="0"/>
              </a:spcBef>
              <a:spcAft>
                <a:spcPts val="0"/>
              </a:spcAft>
              <a:buClr>
                <a:schemeClr val="dk1"/>
              </a:buClr>
              <a:buSzPts val="1200"/>
              <a:buChar char="•"/>
            </a:pPr>
            <a:r>
              <a:rPr lang="en-US" sz="1050" dirty="0">
                <a:latin typeface="Arial"/>
                <a:ea typeface="Arial"/>
                <a:cs typeface="Arial"/>
                <a:sym typeface="Arial"/>
              </a:rPr>
              <a:t>The profession is excellent at measuring visible work.</a:t>
            </a:r>
            <a:endParaRPr sz="1050" dirty="0">
              <a:latin typeface="Arial"/>
              <a:ea typeface="Arial"/>
              <a:cs typeface="Arial"/>
              <a:sym typeface="Arial"/>
            </a:endParaRPr>
          </a:p>
          <a:p>
            <a:pPr marL="0" lvl="0" indent="-76200" algn="l" rtl="0">
              <a:lnSpc>
                <a:spcPct val="142857"/>
              </a:lnSpc>
              <a:spcBef>
                <a:spcPts val="0"/>
              </a:spcBef>
              <a:spcAft>
                <a:spcPts val="0"/>
              </a:spcAft>
              <a:buClr>
                <a:schemeClr val="dk1"/>
              </a:buClr>
              <a:buSzPts val="1200"/>
              <a:buChar char="•"/>
            </a:pPr>
            <a:r>
              <a:rPr lang="en-US" sz="1050" dirty="0">
                <a:latin typeface="Arial"/>
                <a:ea typeface="Arial"/>
                <a:cs typeface="Arial"/>
                <a:sym typeface="Arial"/>
              </a:rPr>
              <a:t>We count lessons.</a:t>
            </a:r>
            <a:endParaRPr sz="1050" dirty="0">
              <a:latin typeface="Arial"/>
              <a:ea typeface="Arial"/>
              <a:cs typeface="Arial"/>
              <a:sym typeface="Arial"/>
            </a:endParaRPr>
          </a:p>
          <a:p>
            <a:pPr marL="0" lvl="0" indent="-76200" algn="l" rtl="0">
              <a:lnSpc>
                <a:spcPct val="142857"/>
              </a:lnSpc>
              <a:spcBef>
                <a:spcPts val="0"/>
              </a:spcBef>
              <a:spcAft>
                <a:spcPts val="0"/>
              </a:spcAft>
              <a:buClr>
                <a:schemeClr val="dk1"/>
              </a:buClr>
              <a:buSzPts val="1200"/>
              <a:buChar char="•"/>
            </a:pPr>
            <a:r>
              <a:rPr lang="en-US" sz="1050" dirty="0">
                <a:latin typeface="Arial"/>
                <a:ea typeface="Arial"/>
                <a:cs typeface="Arial"/>
                <a:sym typeface="Arial"/>
              </a:rPr>
              <a:t>We count assessments.</a:t>
            </a:r>
            <a:endParaRPr sz="1050" dirty="0">
              <a:latin typeface="Arial"/>
              <a:ea typeface="Arial"/>
              <a:cs typeface="Arial"/>
              <a:sym typeface="Arial"/>
            </a:endParaRPr>
          </a:p>
          <a:p>
            <a:pPr marL="0" lvl="0" indent="-76200" algn="l" rtl="0">
              <a:lnSpc>
                <a:spcPct val="142857"/>
              </a:lnSpc>
              <a:spcBef>
                <a:spcPts val="0"/>
              </a:spcBef>
              <a:spcAft>
                <a:spcPts val="0"/>
              </a:spcAft>
              <a:buClr>
                <a:schemeClr val="dk1"/>
              </a:buClr>
              <a:buSzPts val="1200"/>
              <a:buChar char="•"/>
            </a:pPr>
            <a:r>
              <a:rPr lang="en-US" sz="1050" dirty="0">
                <a:latin typeface="Arial"/>
                <a:ea typeface="Arial"/>
                <a:cs typeface="Arial"/>
                <a:sym typeface="Arial"/>
              </a:rPr>
              <a:t>We count attendance.</a:t>
            </a:r>
            <a:endParaRPr sz="1050" dirty="0">
              <a:latin typeface="Arial"/>
              <a:ea typeface="Arial"/>
              <a:cs typeface="Arial"/>
              <a:sym typeface="Arial"/>
            </a:endParaRPr>
          </a:p>
          <a:p>
            <a:pPr marL="0" lvl="0" indent="-76200" algn="l" rtl="0">
              <a:lnSpc>
                <a:spcPct val="142857"/>
              </a:lnSpc>
              <a:spcBef>
                <a:spcPts val="0"/>
              </a:spcBef>
              <a:spcAft>
                <a:spcPts val="0"/>
              </a:spcAft>
              <a:buClr>
                <a:schemeClr val="dk1"/>
              </a:buClr>
              <a:buSzPts val="1200"/>
              <a:buChar char="•"/>
            </a:pPr>
            <a:r>
              <a:rPr lang="en-US" sz="1050" dirty="0">
                <a:latin typeface="Arial"/>
                <a:ea typeface="Arial"/>
                <a:cs typeface="Arial"/>
                <a:sym typeface="Arial"/>
              </a:rPr>
              <a:t>What we rarely count is:</a:t>
            </a:r>
            <a:endParaRPr sz="1050" dirty="0">
              <a:latin typeface="Arial"/>
              <a:ea typeface="Arial"/>
              <a:cs typeface="Arial"/>
              <a:sym typeface="Arial"/>
            </a:endParaRPr>
          </a:p>
          <a:p>
            <a:pPr marL="0" lvl="0" indent="-76200" algn="l" rtl="0">
              <a:lnSpc>
                <a:spcPct val="142857"/>
              </a:lnSpc>
              <a:spcBef>
                <a:spcPts val="0"/>
              </a:spcBef>
              <a:spcAft>
                <a:spcPts val="0"/>
              </a:spcAft>
              <a:buClr>
                <a:schemeClr val="dk1"/>
              </a:buClr>
              <a:buSzPts val="1200"/>
              <a:buChar char="•"/>
            </a:pPr>
            <a:r>
              <a:rPr lang="en-US" sz="1050" dirty="0">
                <a:latin typeface="Arial"/>
                <a:ea typeface="Arial"/>
                <a:cs typeface="Arial"/>
                <a:sym typeface="Arial"/>
              </a:rPr>
              <a:t>Building trust. Managing learner anxiety. Processing upsetting disclosures. Carrying worries home. Pretending to feel calm but we’re stressed.</a:t>
            </a:r>
            <a:endParaRPr sz="1050" dirty="0">
              <a:latin typeface="Arial"/>
              <a:ea typeface="Arial"/>
              <a:cs typeface="Arial"/>
              <a:sym typeface="Arial"/>
            </a:endParaRPr>
          </a:p>
          <a:p>
            <a:pPr marL="0" lvl="0" indent="-76200" algn="l" rtl="0">
              <a:lnSpc>
                <a:spcPct val="142857"/>
              </a:lnSpc>
              <a:spcBef>
                <a:spcPts val="0"/>
              </a:spcBef>
              <a:spcAft>
                <a:spcPts val="0"/>
              </a:spcAft>
              <a:buClr>
                <a:schemeClr val="dk1"/>
              </a:buClr>
              <a:buSzPts val="1200"/>
              <a:buChar char="•"/>
            </a:pPr>
            <a:r>
              <a:rPr lang="en-US" sz="1050" dirty="0">
                <a:latin typeface="Arial"/>
                <a:ea typeface="Arial"/>
                <a:cs typeface="Arial"/>
                <a:sym typeface="Arial"/>
              </a:rPr>
              <a:t>Invisible work often creates some of the greatest emotional load.</a:t>
            </a:r>
            <a:endParaRPr sz="1050" dirty="0">
              <a:latin typeface="Arial"/>
              <a:ea typeface="Arial"/>
              <a:cs typeface="Arial"/>
              <a:sym typeface="Arial"/>
            </a:endParaRPr>
          </a:p>
          <a:p>
            <a:pPr marL="0" lvl="0" indent="-76200" algn="l" rtl="0">
              <a:lnSpc>
                <a:spcPct val="142857"/>
              </a:lnSpc>
              <a:spcBef>
                <a:spcPts val="0"/>
              </a:spcBef>
              <a:spcAft>
                <a:spcPts val="0"/>
              </a:spcAft>
              <a:buClr>
                <a:schemeClr val="dk1"/>
              </a:buClr>
              <a:buSzPts val="1200"/>
              <a:buChar char="•"/>
            </a:pPr>
            <a:r>
              <a:rPr lang="en-US" sz="1050" dirty="0">
                <a:latin typeface="Arial"/>
                <a:ea typeface="Arial"/>
                <a:cs typeface="Arial"/>
                <a:sym typeface="Arial"/>
              </a:rPr>
              <a:t>A useful question is this:</a:t>
            </a:r>
            <a:endParaRPr sz="1050" dirty="0">
              <a:latin typeface="Arial"/>
              <a:ea typeface="Arial"/>
              <a:cs typeface="Arial"/>
              <a:sym typeface="Arial"/>
            </a:endParaRPr>
          </a:p>
          <a:p>
            <a:pPr marL="0" lvl="0" indent="-76200" algn="l" rtl="0">
              <a:lnSpc>
                <a:spcPct val="142857"/>
              </a:lnSpc>
              <a:spcBef>
                <a:spcPts val="0"/>
              </a:spcBef>
              <a:spcAft>
                <a:spcPts val="0"/>
              </a:spcAft>
              <a:buClr>
                <a:schemeClr val="dk1"/>
              </a:buClr>
              <a:buSzPts val="1200"/>
              <a:buChar char="•"/>
            </a:pPr>
            <a:r>
              <a:rPr lang="en-US" sz="1050" dirty="0">
                <a:latin typeface="Arial"/>
                <a:ea typeface="Arial"/>
                <a:cs typeface="Arial"/>
                <a:sym typeface="Arial"/>
              </a:rPr>
              <a:t>If we removed all of the emotional and relational aspects from teaching, would teaching still succeed?</a:t>
            </a:r>
            <a:endParaRPr sz="1050" dirty="0">
              <a:latin typeface="Arial"/>
              <a:ea typeface="Arial"/>
              <a:cs typeface="Arial"/>
              <a:sym typeface="Arial"/>
            </a:endParaRPr>
          </a:p>
          <a:p>
            <a:pPr marL="0" lvl="0" indent="-76200" algn="l" rtl="0">
              <a:lnSpc>
                <a:spcPct val="142857"/>
              </a:lnSpc>
              <a:spcBef>
                <a:spcPts val="0"/>
              </a:spcBef>
              <a:spcAft>
                <a:spcPts val="0"/>
              </a:spcAft>
              <a:buClr>
                <a:schemeClr val="dk1"/>
              </a:buClr>
              <a:buSzPts val="1200"/>
              <a:buChar char="•"/>
            </a:pPr>
            <a:r>
              <a:rPr lang="en-US" sz="1050" dirty="0">
                <a:latin typeface="Arial"/>
                <a:ea typeface="Arial"/>
                <a:cs typeface="Arial"/>
                <a:sym typeface="Arial"/>
              </a:rPr>
              <a:t>Probably not.</a:t>
            </a:r>
            <a:endParaRPr sz="1050" dirty="0">
              <a:latin typeface="Arial"/>
              <a:ea typeface="Arial"/>
              <a:cs typeface="Arial"/>
              <a:sym typeface="Arial"/>
            </a:endParaRPr>
          </a:p>
          <a:p>
            <a:pPr marL="0" lvl="0" indent="-76200" algn="l" rtl="0">
              <a:lnSpc>
                <a:spcPct val="142857"/>
              </a:lnSpc>
              <a:spcBef>
                <a:spcPts val="0"/>
              </a:spcBef>
              <a:spcAft>
                <a:spcPts val="0"/>
              </a:spcAft>
              <a:buClr>
                <a:schemeClr val="dk1"/>
              </a:buClr>
              <a:buSzPts val="1200"/>
              <a:buChar char="•"/>
            </a:pPr>
            <a:r>
              <a:rPr lang="en-US" sz="1050" dirty="0">
                <a:latin typeface="Arial"/>
                <a:ea typeface="Arial"/>
                <a:cs typeface="Arial"/>
                <a:sym typeface="Arial"/>
              </a:rPr>
              <a:t>Yet those aspects remain largely unrecognised in workload conversations</a:t>
            </a:r>
            <a:endParaRPr sz="1050" dirty="0">
              <a:latin typeface="Arial"/>
              <a:ea typeface="Arial"/>
              <a:cs typeface="Arial"/>
              <a:sym typeface="Arial"/>
            </a:endParaRPr>
          </a:p>
          <a:p>
            <a:pPr marL="0" lvl="0" indent="-66675" algn="l" rtl="0">
              <a:lnSpc>
                <a:spcPct val="142857"/>
              </a:lnSpc>
              <a:spcBef>
                <a:spcPts val="0"/>
              </a:spcBef>
              <a:spcAft>
                <a:spcPts val="0"/>
              </a:spcAft>
              <a:buClr>
                <a:schemeClr val="dk1"/>
              </a:buClr>
              <a:buSzPts val="1050"/>
              <a:buFont typeface="Arial"/>
              <a:buChar char="•"/>
            </a:pPr>
            <a:r>
              <a:rPr lang="en-US" sz="1050" dirty="0">
                <a:latin typeface="Arial"/>
                <a:ea typeface="Arial"/>
                <a:cs typeface="Arial"/>
                <a:sym typeface="Arial"/>
              </a:rPr>
              <a:t>which type of work takes you more time and energy personally? Put your answer in the chat</a:t>
            </a:r>
            <a:endParaRPr sz="1050" dirty="0">
              <a:latin typeface="Arial"/>
              <a:ea typeface="Arial"/>
              <a:cs typeface="Arial"/>
              <a:sym typeface="Arial"/>
            </a:endParaRPr>
          </a:p>
          <a:p>
            <a:pPr marL="0" lvl="0" indent="0" algn="l" rtl="0">
              <a:spcBef>
                <a:spcPts val="1100"/>
              </a:spcBef>
              <a:spcAft>
                <a:spcPts val="0"/>
              </a:spcAft>
              <a:buClr>
                <a:schemeClr val="dk1"/>
              </a:buClr>
              <a:buFont typeface="Arial"/>
              <a:buNone/>
            </a:pPr>
            <a:br>
              <a:rPr lang="en-US" dirty="0">
                <a:solidFill>
                  <a:srgbClr val="444444"/>
                </a:solidFill>
              </a:rPr>
            </a:br>
            <a:endParaRPr dirty="0">
              <a:solidFill>
                <a:srgbClr val="444444"/>
              </a:solidFill>
            </a:endParaRPr>
          </a:p>
          <a:p>
            <a:pPr marL="0" lvl="0" indent="0" algn="l" rtl="0">
              <a:spcBef>
                <a:spcPts val="0"/>
              </a:spcBef>
              <a:spcAft>
                <a:spcPts val="0"/>
              </a:spcAft>
              <a:buClr>
                <a:schemeClr val="dk1"/>
              </a:buClr>
              <a:buFont typeface="Arial"/>
              <a:buNone/>
            </a:pPr>
            <a:endParaRPr dirty="0">
              <a:solidFill>
                <a:srgbClr val="444444"/>
              </a:solidFill>
            </a:endParaRPr>
          </a:p>
          <a:p>
            <a:pPr marL="0" lvl="0" indent="0" algn="l" rtl="0">
              <a:spcBef>
                <a:spcPts val="0"/>
              </a:spcBef>
              <a:spcAft>
                <a:spcPts val="0"/>
              </a:spcAft>
              <a:buNone/>
            </a:pPr>
            <a:endParaRPr dirty="0"/>
          </a:p>
        </p:txBody>
      </p:sp>
      <p:sp>
        <p:nvSpPr>
          <p:cNvPr id="212" name="Google Shape;212;g3fa79410267_0_16:notes"/>
          <p:cNvSpPr txBox="1">
            <a:spLocks noGrp="1"/>
          </p:cNvSpPr>
          <p:nvPr>
            <p:ph type="sldNum" idx="12"/>
          </p:nvPr>
        </p:nvSpPr>
        <p:spPr>
          <a:xfrm>
            <a:off x="3884613" y="11580813"/>
            <a:ext cx="2971800" cy="6111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11</a:t>
            </a:fld>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3f9ffbefd7e_1_42:notes"/>
          <p:cNvSpPr>
            <a:spLocks noGrp="1" noRot="1" noChangeAspect="1"/>
          </p:cNvSpPr>
          <p:nvPr>
            <p:ph type="sldImg" idx="2"/>
          </p:nvPr>
        </p:nvSpPr>
        <p:spPr>
          <a:xfrm>
            <a:off x="-228600" y="1524000"/>
            <a:ext cx="7315200" cy="41148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dirty="0"/>
          </a:p>
        </p:txBody>
      </p:sp>
      <p:sp>
        <p:nvSpPr>
          <p:cNvPr id="219" name="Google Shape;219;g3f9ffbefd7e_1_42:notes"/>
          <p:cNvSpPr txBox="1">
            <a:spLocks noGrp="1"/>
          </p:cNvSpPr>
          <p:nvPr>
            <p:ph type="body" idx="1"/>
          </p:nvPr>
        </p:nvSpPr>
        <p:spPr>
          <a:xfrm>
            <a:off x="685800" y="5867400"/>
            <a:ext cx="5486400" cy="4800600"/>
          </a:xfrm>
          <a:prstGeom prst="rect">
            <a:avLst/>
          </a:prstGeom>
        </p:spPr>
        <p:txBody>
          <a:bodyPr spcFirstLastPara="1" wrap="square" lIns="91425" tIns="45700" rIns="91425" bIns="45700" anchor="t" anchorCtr="0">
            <a:noAutofit/>
          </a:bodyPr>
          <a:lstStyle/>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ESOL teaching is uniquely relational</a:t>
            </a:r>
          </a:p>
          <a:p>
            <a:pPr marL="457200" lvl="0" indent="-342900" algn="l" rtl="0">
              <a:lnSpc>
                <a:spcPct val="115000"/>
              </a:lnSpc>
              <a:spcBef>
                <a:spcPts val="1100"/>
              </a:spcBef>
              <a:spcAft>
                <a:spcPts val="0"/>
              </a:spcAft>
              <a:buClr>
                <a:schemeClr val="dk1"/>
              </a:buClr>
              <a:buSzPts val="1800"/>
              <a:buFont typeface="Arial"/>
              <a:buChar char="●"/>
            </a:pPr>
            <a:r>
              <a:rPr lang="en-GB" sz="1050" dirty="0">
                <a:solidFill>
                  <a:schemeClr val="dk1"/>
                </a:solidFill>
                <a:latin typeface="Arial"/>
                <a:ea typeface="Arial"/>
                <a:cs typeface="Arial"/>
                <a:sym typeface="Arial"/>
              </a:rPr>
              <a:t>Relationship-based</a:t>
            </a:r>
          </a:p>
          <a:p>
            <a:pPr marL="457200" lvl="0" indent="-342900" algn="l" rtl="0">
              <a:lnSpc>
                <a:spcPct val="115000"/>
              </a:lnSpc>
              <a:spcBef>
                <a:spcPts val="0"/>
              </a:spcBef>
              <a:spcAft>
                <a:spcPts val="0"/>
              </a:spcAft>
              <a:buClr>
                <a:schemeClr val="dk1"/>
              </a:buClr>
              <a:buSzPts val="1800"/>
              <a:buFont typeface="Arial"/>
              <a:buChar char="●"/>
            </a:pPr>
            <a:r>
              <a:rPr lang="en-GB" sz="1050" dirty="0">
                <a:solidFill>
                  <a:schemeClr val="dk1"/>
                </a:solidFill>
                <a:latin typeface="Arial"/>
                <a:ea typeface="Arial"/>
                <a:cs typeface="Arial"/>
                <a:sym typeface="Arial"/>
              </a:rPr>
              <a:t>Communication-based</a:t>
            </a:r>
          </a:p>
          <a:p>
            <a:pPr marL="457200" lvl="0" indent="-342900" algn="l" rtl="0">
              <a:lnSpc>
                <a:spcPct val="115000"/>
              </a:lnSpc>
              <a:spcBef>
                <a:spcPts val="0"/>
              </a:spcBef>
              <a:spcAft>
                <a:spcPts val="0"/>
              </a:spcAft>
              <a:buClr>
                <a:schemeClr val="dk1"/>
              </a:buClr>
              <a:buSzPts val="1800"/>
              <a:buFont typeface="Arial"/>
              <a:buChar char="●"/>
            </a:pPr>
            <a:r>
              <a:rPr lang="en-GB" sz="1050" dirty="0">
                <a:solidFill>
                  <a:schemeClr val="dk1"/>
                </a:solidFill>
                <a:latin typeface="Arial"/>
                <a:ea typeface="Arial"/>
                <a:cs typeface="Arial"/>
                <a:sym typeface="Arial"/>
              </a:rPr>
              <a:t>Highly interpersonal</a:t>
            </a:r>
          </a:p>
          <a:p>
            <a:pPr marL="457200" lvl="0" indent="-342900" algn="l" rtl="0">
              <a:lnSpc>
                <a:spcPct val="115000"/>
              </a:lnSpc>
              <a:spcBef>
                <a:spcPts val="0"/>
              </a:spcBef>
              <a:spcAft>
                <a:spcPts val="0"/>
              </a:spcAft>
              <a:buClr>
                <a:schemeClr val="dk1"/>
              </a:buClr>
              <a:buSzPts val="1800"/>
              <a:buFont typeface="Arial"/>
              <a:buChar char="●"/>
            </a:pPr>
            <a:r>
              <a:rPr lang="en-GB" sz="1050" dirty="0">
                <a:solidFill>
                  <a:schemeClr val="dk1"/>
                </a:solidFill>
                <a:latin typeface="Arial"/>
                <a:ea typeface="Arial"/>
                <a:cs typeface="Arial"/>
                <a:sym typeface="Arial"/>
              </a:rPr>
              <a:t>Often linked to migration experiences</a:t>
            </a:r>
          </a:p>
          <a:p>
            <a:pPr marL="457200" lvl="0" indent="-342900" algn="l" rtl="0">
              <a:lnSpc>
                <a:spcPct val="115000"/>
              </a:lnSpc>
              <a:spcBef>
                <a:spcPts val="0"/>
              </a:spcBef>
              <a:spcAft>
                <a:spcPts val="0"/>
              </a:spcAft>
              <a:buClr>
                <a:schemeClr val="dk1"/>
              </a:buClr>
              <a:buSzPts val="1800"/>
              <a:buFont typeface="Arial"/>
              <a:buChar char="●"/>
            </a:pPr>
            <a:r>
              <a:rPr lang="en-GB" sz="1050" dirty="0">
                <a:solidFill>
                  <a:schemeClr val="dk1"/>
                </a:solidFill>
                <a:latin typeface="Arial"/>
                <a:ea typeface="Arial"/>
                <a:cs typeface="Arial"/>
                <a:sym typeface="Arial"/>
              </a:rPr>
              <a:t>Frequently involves vulnerable learners</a:t>
            </a:r>
          </a:p>
          <a:p>
            <a:pPr marL="457200" lvl="0" indent="-342900" algn="l" rtl="0">
              <a:spcBef>
                <a:spcPts val="0"/>
              </a:spcBef>
              <a:spcAft>
                <a:spcPts val="0"/>
              </a:spcAft>
              <a:buClr>
                <a:schemeClr val="dk1"/>
              </a:buClr>
              <a:buSzPts val="1800"/>
              <a:buFont typeface="Arial"/>
              <a:buChar char="●"/>
            </a:pPr>
            <a:r>
              <a:rPr lang="en-GB" sz="1050" dirty="0">
                <a:solidFill>
                  <a:schemeClr val="dk1"/>
                </a:solidFill>
                <a:latin typeface="Arial"/>
                <a:ea typeface="Arial"/>
                <a:cs typeface="Arial"/>
                <a:sym typeface="Arial"/>
              </a:rPr>
              <a:t>Language learning exposes vulnerability.</a:t>
            </a:r>
            <a:endParaRPr lang="en-GB" sz="1050" dirty="0">
              <a:solidFill>
                <a:srgbClr val="444444"/>
              </a:solidFill>
              <a:latin typeface="Arial"/>
              <a:ea typeface="Arial"/>
              <a:cs typeface="Arial"/>
              <a:sym typeface="Arial"/>
            </a:endParaRPr>
          </a:p>
          <a:p>
            <a:pPr marL="457200" lvl="0" indent="-342900" algn="l" rtl="0">
              <a:spcBef>
                <a:spcPts val="0"/>
              </a:spcBef>
              <a:spcAft>
                <a:spcPts val="0"/>
              </a:spcAft>
              <a:buClr>
                <a:schemeClr val="dk1"/>
              </a:buClr>
              <a:buSzPts val="1800"/>
              <a:buFont typeface="Arial"/>
              <a:buChar char="●"/>
            </a:pPr>
            <a:r>
              <a:rPr lang="en-GB" sz="1050" dirty="0">
                <a:solidFill>
                  <a:schemeClr val="dk1"/>
                </a:solidFill>
                <a:latin typeface="Arial"/>
                <a:ea typeface="Arial"/>
                <a:cs typeface="Arial"/>
                <a:sym typeface="Arial"/>
              </a:rPr>
              <a:t>Learners often cannot express themselves as fully as they can in their first language</a:t>
            </a: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Our learners are often navigating much more than language learning.</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Some may be adjusting to unfamiliar systems.</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Some are rebuilding confidence.</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Some have disrupted educational histories.</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Some are dealing with isolation or reduced social networks.</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Language itself introduces vulnerability.</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Imagine trying to express your intelligence, humour and personality using only a fraction of the language available to you.</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That can feel incredibly exposing.</a:t>
            </a:r>
            <a:endParaRPr sz="1050" dirty="0">
              <a:latin typeface="Arial"/>
              <a:ea typeface="Arial"/>
              <a:cs typeface="Arial"/>
              <a:sym typeface="Arial"/>
            </a:endParaRPr>
          </a:p>
          <a:p>
            <a:pPr marL="0" lvl="0" indent="0" algn="l" rtl="0">
              <a:spcBef>
                <a:spcPts val="1100"/>
              </a:spcBef>
              <a:spcAft>
                <a:spcPts val="0"/>
              </a:spcAft>
              <a:buNone/>
            </a:pPr>
            <a:endParaRPr lang="en-GB" dirty="0"/>
          </a:p>
          <a:p>
            <a:pPr marL="0" lvl="0" indent="0" algn="l" rtl="0">
              <a:lnSpc>
                <a:spcPct val="142857"/>
              </a:lnSpc>
              <a:spcBef>
                <a:spcPts val="1100"/>
              </a:spcBef>
              <a:spcAft>
                <a:spcPts val="0"/>
              </a:spcAft>
              <a:buNone/>
            </a:pPr>
            <a:r>
              <a:rPr lang="en-GB" sz="1200" dirty="0">
                <a:solidFill>
                  <a:schemeClr val="dk1"/>
                </a:solidFill>
              </a:rPr>
              <a:t>Teachers often become:</a:t>
            </a:r>
          </a:p>
          <a:p>
            <a:pPr marL="457200" lvl="0" indent="-342900" algn="l" rtl="0">
              <a:lnSpc>
                <a:spcPct val="115000"/>
              </a:lnSpc>
              <a:spcBef>
                <a:spcPts val="1100"/>
              </a:spcBef>
              <a:spcAft>
                <a:spcPts val="0"/>
              </a:spcAft>
              <a:buClr>
                <a:schemeClr val="dk1"/>
              </a:buClr>
              <a:buSzPts val="1800"/>
              <a:buChar char="●"/>
            </a:pPr>
            <a:r>
              <a:rPr lang="en-GB" sz="1200" dirty="0">
                <a:solidFill>
                  <a:schemeClr val="dk1"/>
                </a:solidFill>
              </a:rPr>
              <a:t>Trusted adults</a:t>
            </a:r>
          </a:p>
          <a:p>
            <a:pPr marL="457200" lvl="0" indent="-342900" algn="l" rtl="0">
              <a:lnSpc>
                <a:spcPct val="115000"/>
              </a:lnSpc>
              <a:spcBef>
                <a:spcPts val="0"/>
              </a:spcBef>
              <a:spcAft>
                <a:spcPts val="0"/>
              </a:spcAft>
              <a:buClr>
                <a:schemeClr val="dk1"/>
              </a:buClr>
              <a:buSzPts val="1800"/>
              <a:buChar char="●"/>
            </a:pPr>
            <a:r>
              <a:rPr lang="en-GB" sz="1200" dirty="0">
                <a:solidFill>
                  <a:schemeClr val="dk1"/>
                </a:solidFill>
              </a:rPr>
              <a:t>Sources of emotional support</a:t>
            </a:r>
          </a:p>
          <a:p>
            <a:pPr marL="457200" lvl="0" indent="-342900" algn="l" rtl="0">
              <a:lnSpc>
                <a:spcPct val="115000"/>
              </a:lnSpc>
              <a:spcBef>
                <a:spcPts val="0"/>
              </a:spcBef>
              <a:spcAft>
                <a:spcPts val="0"/>
              </a:spcAft>
              <a:buClr>
                <a:schemeClr val="dk1"/>
              </a:buClr>
              <a:buSzPts val="1800"/>
              <a:buChar char="●"/>
            </a:pPr>
            <a:r>
              <a:rPr lang="en-GB" sz="1200" dirty="0">
                <a:solidFill>
                  <a:schemeClr val="dk1"/>
                </a:solidFill>
              </a:rPr>
              <a:t>Motivators</a:t>
            </a:r>
          </a:p>
          <a:p>
            <a:pPr marL="457200" lvl="0" indent="-342900" algn="l" rtl="0">
              <a:lnSpc>
                <a:spcPct val="115000"/>
              </a:lnSpc>
              <a:spcBef>
                <a:spcPts val="0"/>
              </a:spcBef>
              <a:spcAft>
                <a:spcPts val="0"/>
              </a:spcAft>
              <a:buClr>
                <a:schemeClr val="dk1"/>
              </a:buClr>
              <a:buSzPts val="1800"/>
              <a:buChar char="●"/>
            </a:pPr>
            <a:r>
              <a:rPr lang="en-GB" sz="1200" dirty="0">
                <a:solidFill>
                  <a:schemeClr val="dk1"/>
                </a:solidFill>
              </a:rPr>
              <a:t>Cultural navigator</a:t>
            </a:r>
            <a:endParaRPr dirty="0"/>
          </a:p>
        </p:txBody>
      </p:sp>
      <p:sp>
        <p:nvSpPr>
          <p:cNvPr id="220" name="Google Shape;220;g3f9ffbefd7e_1_42:notes"/>
          <p:cNvSpPr txBox="1">
            <a:spLocks noGrp="1"/>
          </p:cNvSpPr>
          <p:nvPr>
            <p:ph type="sldNum" idx="12"/>
          </p:nvPr>
        </p:nvSpPr>
        <p:spPr>
          <a:xfrm>
            <a:off x="3884613" y="11580813"/>
            <a:ext cx="2971800" cy="6111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3f9ffbefd7e_1_52:notes"/>
          <p:cNvSpPr>
            <a:spLocks noGrp="1" noRot="1" noChangeAspect="1"/>
          </p:cNvSpPr>
          <p:nvPr>
            <p:ph type="sldImg" idx="2"/>
          </p:nvPr>
        </p:nvSpPr>
        <p:spPr>
          <a:xfrm>
            <a:off x="-228600" y="1524000"/>
            <a:ext cx="7315200" cy="41148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dirty="0"/>
          </a:p>
        </p:txBody>
      </p:sp>
      <p:sp>
        <p:nvSpPr>
          <p:cNvPr id="227" name="Google Shape;227;g3f9ffbefd7e_1_52:notes"/>
          <p:cNvSpPr txBox="1">
            <a:spLocks noGrp="1"/>
          </p:cNvSpPr>
          <p:nvPr>
            <p:ph type="body" idx="1"/>
          </p:nvPr>
        </p:nvSpPr>
        <p:spPr>
          <a:xfrm>
            <a:off x="685800" y="5867400"/>
            <a:ext cx="5486400" cy="4800600"/>
          </a:xfrm>
          <a:prstGeom prst="rect">
            <a:avLst/>
          </a:prstGeom>
        </p:spPr>
        <p:txBody>
          <a:bodyPr spcFirstLastPara="1" wrap="square" lIns="91425" tIns="45700" rIns="91425" bIns="45700" anchor="t" anchorCtr="0">
            <a:noAutofit/>
          </a:bodyPr>
          <a:lstStyle/>
          <a:p>
            <a:pPr marL="0" lvl="0" indent="0" algn="l" rtl="0">
              <a:lnSpc>
                <a:spcPct val="142857"/>
              </a:lnSpc>
              <a:spcBef>
                <a:spcPts val="1400"/>
              </a:spcBef>
              <a:spcAft>
                <a:spcPts val="0"/>
              </a:spcAft>
              <a:buClr>
                <a:schemeClr val="dk1"/>
              </a:buClr>
              <a:buSzPts val="1100"/>
              <a:buFont typeface="Arial"/>
              <a:buNone/>
            </a:pPr>
            <a:r>
              <a:rPr lang="en-US" sz="1050" dirty="0">
                <a:latin typeface="Arial"/>
                <a:ea typeface="Arial"/>
                <a:cs typeface="Arial"/>
                <a:sym typeface="Arial"/>
              </a:rPr>
              <a:t>End of slide = We’re not simply teaching vocabulary and grammar.</a:t>
            </a:r>
            <a:endParaRPr sz="1050" dirty="0">
              <a:latin typeface="Arial"/>
              <a:ea typeface="Arial"/>
              <a:cs typeface="Arial"/>
              <a:sym typeface="Arial"/>
            </a:endParaRPr>
          </a:p>
        </p:txBody>
      </p:sp>
      <p:sp>
        <p:nvSpPr>
          <p:cNvPr id="228" name="Google Shape;228;g3f9ffbefd7e_1_52:notes"/>
          <p:cNvSpPr txBox="1">
            <a:spLocks noGrp="1"/>
          </p:cNvSpPr>
          <p:nvPr>
            <p:ph type="sldNum" idx="12"/>
          </p:nvPr>
        </p:nvSpPr>
        <p:spPr>
          <a:xfrm>
            <a:off x="3884613" y="11580813"/>
            <a:ext cx="2971800" cy="6111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13</a:t>
            </a:fld>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g3f9ffbefd7e_1_62:notes"/>
          <p:cNvSpPr>
            <a:spLocks noGrp="1" noRot="1" noChangeAspect="1"/>
          </p:cNvSpPr>
          <p:nvPr>
            <p:ph type="sldImg" idx="2"/>
          </p:nvPr>
        </p:nvSpPr>
        <p:spPr>
          <a:xfrm>
            <a:off x="-228600" y="1524000"/>
            <a:ext cx="7315200" cy="41148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dirty="0"/>
          </a:p>
        </p:txBody>
      </p:sp>
      <p:sp>
        <p:nvSpPr>
          <p:cNvPr id="234" name="Google Shape;234;g3f9ffbefd7e_1_62:notes"/>
          <p:cNvSpPr txBox="1">
            <a:spLocks noGrp="1"/>
          </p:cNvSpPr>
          <p:nvPr>
            <p:ph type="body" idx="1"/>
          </p:nvPr>
        </p:nvSpPr>
        <p:spPr>
          <a:xfrm>
            <a:off x="685800" y="5867400"/>
            <a:ext cx="5486400" cy="4800600"/>
          </a:xfrm>
          <a:prstGeom prst="rect">
            <a:avLst/>
          </a:prstGeom>
        </p:spPr>
        <p:txBody>
          <a:bodyPr spcFirstLastPara="1" wrap="square" lIns="91425" tIns="45700" rIns="91425" bIns="45700" anchor="t" anchorCtr="0">
            <a:noAutofit/>
          </a:bodyPr>
          <a:lstStyle/>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Many of our learners arrive with what Karlsson describes as wounded learner identities.</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Some carry years of believing they're not academic or clever enough.</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Some have experienced embarrassment.</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Some have negative memories of education.</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Part of our role becomes helping people see themselves differently.</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Consider how often you've said:</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'That's okay.'</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'Take your time.'</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'You're doing well.'</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'Everybody makes mistakes.'</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Those small interactions may seem simple but they're emotionally significant.</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We are often helping learners rebuild confidence one interaction at a time."</a:t>
            </a:r>
            <a:endParaRPr sz="1050" dirty="0">
              <a:latin typeface="Arial"/>
              <a:ea typeface="Arial"/>
              <a:cs typeface="Arial"/>
              <a:sym typeface="Arial"/>
            </a:endParaRPr>
          </a:p>
          <a:p>
            <a:pPr marL="0" lvl="0" indent="0" algn="l" rtl="0">
              <a:spcBef>
                <a:spcPts val="1100"/>
              </a:spcBef>
              <a:spcAft>
                <a:spcPts val="0"/>
              </a:spcAft>
              <a:buNone/>
            </a:pPr>
            <a:r>
              <a:rPr lang="en-GB" dirty="0"/>
              <a:t>And we don’t measure that work.</a:t>
            </a:r>
            <a:endParaRPr dirty="0"/>
          </a:p>
        </p:txBody>
      </p:sp>
      <p:sp>
        <p:nvSpPr>
          <p:cNvPr id="235" name="Google Shape;235;g3f9ffbefd7e_1_62:notes"/>
          <p:cNvSpPr txBox="1">
            <a:spLocks noGrp="1"/>
          </p:cNvSpPr>
          <p:nvPr>
            <p:ph type="sldNum" idx="12"/>
          </p:nvPr>
        </p:nvSpPr>
        <p:spPr>
          <a:xfrm>
            <a:off x="3884613" y="11580813"/>
            <a:ext cx="2971800" cy="6111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14</a:t>
            </a:fld>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g3f9ffbefd7e_1_69:notes"/>
          <p:cNvSpPr>
            <a:spLocks noGrp="1" noRot="1" noChangeAspect="1"/>
          </p:cNvSpPr>
          <p:nvPr>
            <p:ph type="sldImg" idx="2"/>
          </p:nvPr>
        </p:nvSpPr>
        <p:spPr>
          <a:xfrm>
            <a:off x="-228600" y="1524000"/>
            <a:ext cx="7315200" cy="41148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dirty="0"/>
          </a:p>
        </p:txBody>
      </p:sp>
      <p:sp>
        <p:nvSpPr>
          <p:cNvPr id="241" name="Google Shape;241;g3f9ffbefd7e_1_69:notes"/>
          <p:cNvSpPr txBox="1">
            <a:spLocks noGrp="1"/>
          </p:cNvSpPr>
          <p:nvPr>
            <p:ph type="body" idx="1"/>
          </p:nvPr>
        </p:nvSpPr>
        <p:spPr>
          <a:xfrm>
            <a:off x="685800" y="5867400"/>
            <a:ext cx="5486400" cy="4800600"/>
          </a:xfrm>
          <a:prstGeom prst="rect">
            <a:avLst/>
          </a:prstGeom>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Char char="•"/>
            </a:pPr>
            <a:r>
              <a:rPr lang="en-US" dirty="0"/>
              <a:t>how to help anxious learners in an example of emotional intelligence that we use daily to help those in our classrooms.</a:t>
            </a:r>
            <a:endParaRPr dirty="0">
              <a:solidFill>
                <a:srgbClr val="444444"/>
              </a:solidFill>
            </a:endParaRPr>
          </a:p>
          <a:p>
            <a:pPr marL="0" lvl="0" indent="0" algn="l" rtl="0">
              <a:spcBef>
                <a:spcPts val="0"/>
              </a:spcBef>
              <a:spcAft>
                <a:spcPts val="0"/>
              </a:spcAft>
              <a:buClr>
                <a:schemeClr val="dk1"/>
              </a:buClr>
              <a:buFont typeface="Arial"/>
              <a:buNone/>
            </a:pPr>
            <a:br>
              <a:rPr lang="en-US" dirty="0">
                <a:solidFill>
                  <a:srgbClr val="444444"/>
                </a:solidFill>
              </a:rPr>
            </a:br>
            <a:endParaRPr dirty="0"/>
          </a:p>
        </p:txBody>
      </p:sp>
      <p:sp>
        <p:nvSpPr>
          <p:cNvPr id="242" name="Google Shape;242;g3f9ffbefd7e_1_69:notes"/>
          <p:cNvSpPr txBox="1">
            <a:spLocks noGrp="1"/>
          </p:cNvSpPr>
          <p:nvPr>
            <p:ph type="sldNum" idx="12"/>
          </p:nvPr>
        </p:nvSpPr>
        <p:spPr>
          <a:xfrm>
            <a:off x="3884613" y="11580813"/>
            <a:ext cx="2971800" cy="6111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15</a:t>
            </a:fld>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p8:notes"/>
          <p:cNvSpPr>
            <a:spLocks noGrp="1" noRot="1" noChangeAspect="1"/>
          </p:cNvSpPr>
          <p:nvPr>
            <p:ph type="sldImg" idx="2"/>
          </p:nvPr>
        </p:nvSpPr>
        <p:spPr>
          <a:xfrm>
            <a:off x="-228600" y="1524000"/>
            <a:ext cx="7315200" cy="4114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248" name="Google Shape;248;p8:notes"/>
          <p:cNvSpPr txBox="1">
            <a:spLocks noGrp="1"/>
          </p:cNvSpPr>
          <p:nvPr>
            <p:ph type="body" idx="1"/>
          </p:nvPr>
        </p:nvSpPr>
        <p:spPr>
          <a:xfrm>
            <a:off x="685800" y="5867400"/>
            <a:ext cx="5486400" cy="480060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Arial"/>
              <a:buChar char="•"/>
            </a:pPr>
            <a:endParaRPr dirty="0"/>
          </a:p>
          <a:p>
            <a:pPr marL="0" lvl="0" indent="0" algn="l" rtl="0">
              <a:spcBef>
                <a:spcPts val="0"/>
              </a:spcBef>
              <a:spcAft>
                <a:spcPts val="0"/>
              </a:spcAft>
              <a:buNone/>
            </a:pPr>
            <a:endParaRPr dirty="0"/>
          </a:p>
        </p:txBody>
      </p:sp>
      <p:sp>
        <p:nvSpPr>
          <p:cNvPr id="249" name="Google Shape;249;p8:notes"/>
          <p:cNvSpPr txBox="1">
            <a:spLocks noGrp="1"/>
          </p:cNvSpPr>
          <p:nvPr>
            <p:ph type="sldNum" idx="12"/>
          </p:nvPr>
        </p:nvSpPr>
        <p:spPr>
          <a:xfrm>
            <a:off x="3884613" y="11580813"/>
            <a:ext cx="2971800" cy="6111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16</a:t>
            </a:fld>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g3f9ffbefd7e_1_76:notes"/>
          <p:cNvSpPr>
            <a:spLocks noGrp="1" noRot="1" noChangeAspect="1"/>
          </p:cNvSpPr>
          <p:nvPr>
            <p:ph type="sldImg" idx="2"/>
          </p:nvPr>
        </p:nvSpPr>
        <p:spPr>
          <a:xfrm>
            <a:off x="-228600" y="1524000"/>
            <a:ext cx="7315200" cy="41148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dirty="0"/>
          </a:p>
        </p:txBody>
      </p:sp>
      <p:sp>
        <p:nvSpPr>
          <p:cNvPr id="257" name="Google Shape;257;g3f9ffbefd7e_1_76:notes"/>
          <p:cNvSpPr txBox="1">
            <a:spLocks noGrp="1"/>
          </p:cNvSpPr>
          <p:nvPr>
            <p:ph type="body" idx="1"/>
          </p:nvPr>
        </p:nvSpPr>
        <p:spPr>
          <a:xfrm>
            <a:off x="685800" y="5867400"/>
            <a:ext cx="5486400" cy="4800600"/>
          </a:xfrm>
          <a:prstGeom prst="rect">
            <a:avLst/>
          </a:prstGeom>
        </p:spPr>
        <p:txBody>
          <a:bodyPr spcFirstLastPara="1" wrap="square" lIns="91425" tIns="45700" rIns="91425" bIns="45700" anchor="t" anchorCtr="0">
            <a:noAutofit/>
          </a:bodyPr>
          <a:lstStyle/>
          <a:p>
            <a:pPr marL="0" lvl="0" indent="0" algn="l" rtl="0">
              <a:spcBef>
                <a:spcPts val="1100"/>
              </a:spcBef>
              <a:spcAft>
                <a:spcPts val="0"/>
              </a:spcAft>
              <a:buNone/>
            </a:pPr>
            <a:endParaRPr dirty="0"/>
          </a:p>
        </p:txBody>
      </p:sp>
      <p:sp>
        <p:nvSpPr>
          <p:cNvPr id="258" name="Google Shape;258;g3f9ffbefd7e_1_76:notes"/>
          <p:cNvSpPr txBox="1">
            <a:spLocks noGrp="1"/>
          </p:cNvSpPr>
          <p:nvPr>
            <p:ph type="sldNum" idx="12"/>
          </p:nvPr>
        </p:nvSpPr>
        <p:spPr>
          <a:xfrm>
            <a:off x="3884613" y="11580813"/>
            <a:ext cx="2971800" cy="6111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17</a:t>
            </a:fld>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g3f9ffbefd7e_1_83:notes"/>
          <p:cNvSpPr>
            <a:spLocks noGrp="1" noRot="1" noChangeAspect="1"/>
          </p:cNvSpPr>
          <p:nvPr>
            <p:ph type="sldImg" idx="2"/>
          </p:nvPr>
        </p:nvSpPr>
        <p:spPr>
          <a:xfrm>
            <a:off x="-228600" y="1524000"/>
            <a:ext cx="7315200" cy="41148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dirty="0"/>
          </a:p>
        </p:txBody>
      </p:sp>
      <p:sp>
        <p:nvSpPr>
          <p:cNvPr id="264" name="Google Shape;264;g3f9ffbefd7e_1_83:notes"/>
          <p:cNvSpPr txBox="1">
            <a:spLocks noGrp="1"/>
          </p:cNvSpPr>
          <p:nvPr>
            <p:ph type="body" idx="1"/>
          </p:nvPr>
        </p:nvSpPr>
        <p:spPr>
          <a:xfrm>
            <a:off x="685800" y="5867400"/>
            <a:ext cx="5486400" cy="48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Font typeface="Arial"/>
              <a:buNone/>
            </a:pPr>
            <a:r>
              <a:rPr lang="en-US" dirty="0"/>
              <a:t>Just as we as teacher use emotional intelligence in the classroom, learners also perceive us and are emotions, making us emotionally visible. </a:t>
            </a:r>
            <a:endParaRPr dirty="0"/>
          </a:p>
          <a:p>
            <a:pPr marL="0" lvl="0" indent="0" algn="l" rtl="0">
              <a:spcBef>
                <a:spcPts val="0"/>
              </a:spcBef>
              <a:spcAft>
                <a:spcPts val="0"/>
              </a:spcAft>
              <a:buClr>
                <a:schemeClr val="dk1"/>
              </a:buClr>
              <a:buFont typeface="Arial"/>
              <a:buNone/>
            </a:pPr>
            <a:endParaRPr dirty="0"/>
          </a:p>
          <a:p>
            <a:pPr marL="0" lvl="0" indent="0" algn="l" rtl="0">
              <a:spcBef>
                <a:spcPts val="0"/>
              </a:spcBef>
              <a:spcAft>
                <a:spcPts val="0"/>
              </a:spcAft>
              <a:buClr>
                <a:schemeClr val="dk1"/>
              </a:buClr>
              <a:buFont typeface="Arial"/>
              <a:buNone/>
            </a:pPr>
            <a:r>
              <a:rPr lang="en-US" dirty="0"/>
              <a:t>Learners notice:</a:t>
            </a:r>
            <a:endParaRPr dirty="0">
              <a:solidFill>
                <a:srgbClr val="444444"/>
              </a:solidFill>
            </a:endParaRPr>
          </a:p>
          <a:p>
            <a:pPr marL="171450" lvl="0" indent="-171450" algn="l" rtl="0">
              <a:spcBef>
                <a:spcPts val="0"/>
              </a:spcBef>
              <a:spcAft>
                <a:spcPts val="0"/>
              </a:spcAft>
              <a:buClr>
                <a:schemeClr val="dk1"/>
              </a:buClr>
              <a:buSzPts val="1200"/>
              <a:buChar char="•"/>
            </a:pPr>
            <a:r>
              <a:rPr lang="en-US" dirty="0"/>
              <a:t>Tone</a:t>
            </a:r>
            <a:endParaRPr dirty="0">
              <a:solidFill>
                <a:srgbClr val="444444"/>
              </a:solidFill>
            </a:endParaRPr>
          </a:p>
          <a:p>
            <a:pPr marL="171450" lvl="0" indent="-171450" algn="l" rtl="0">
              <a:spcBef>
                <a:spcPts val="0"/>
              </a:spcBef>
              <a:spcAft>
                <a:spcPts val="0"/>
              </a:spcAft>
              <a:buClr>
                <a:schemeClr val="dk1"/>
              </a:buClr>
              <a:buSzPts val="1200"/>
              <a:buChar char="•"/>
            </a:pPr>
            <a:r>
              <a:rPr lang="en-US" dirty="0"/>
              <a:t>Facial expressions</a:t>
            </a:r>
            <a:endParaRPr dirty="0">
              <a:solidFill>
                <a:srgbClr val="444444"/>
              </a:solidFill>
            </a:endParaRPr>
          </a:p>
          <a:p>
            <a:pPr marL="171450" lvl="0" indent="-171450" algn="l" rtl="0">
              <a:spcBef>
                <a:spcPts val="0"/>
              </a:spcBef>
              <a:spcAft>
                <a:spcPts val="0"/>
              </a:spcAft>
              <a:buClr>
                <a:schemeClr val="dk1"/>
              </a:buClr>
              <a:buSzPts val="1200"/>
              <a:buChar char="•"/>
            </a:pPr>
            <a:r>
              <a:rPr lang="en-US" dirty="0"/>
              <a:t>Body language</a:t>
            </a:r>
            <a:endParaRPr dirty="0">
              <a:solidFill>
                <a:srgbClr val="444444"/>
              </a:solidFill>
            </a:endParaRPr>
          </a:p>
          <a:p>
            <a:pPr marL="171450" lvl="0" indent="-171450" algn="l" rtl="0">
              <a:spcBef>
                <a:spcPts val="0"/>
              </a:spcBef>
              <a:spcAft>
                <a:spcPts val="0"/>
              </a:spcAft>
              <a:buClr>
                <a:schemeClr val="dk1"/>
              </a:buClr>
              <a:buSzPts val="1200"/>
              <a:buChar char="•"/>
            </a:pPr>
            <a:r>
              <a:rPr lang="en-US" dirty="0"/>
              <a:t>Energy levels</a:t>
            </a:r>
          </a:p>
          <a:p>
            <a:pPr marL="171450" lvl="0" indent="-171450" algn="l" rtl="0">
              <a:spcBef>
                <a:spcPts val="0"/>
              </a:spcBef>
              <a:spcAft>
                <a:spcPts val="0"/>
              </a:spcAft>
              <a:buClr>
                <a:schemeClr val="dk1"/>
              </a:buClr>
              <a:buSzPts val="1200"/>
              <a:buChar char="•"/>
            </a:pPr>
            <a:endParaRPr lang="en-US" dirty="0">
              <a:solidFill>
                <a:srgbClr val="444444"/>
              </a:solidFill>
            </a:endParaRPr>
          </a:p>
          <a:p>
            <a:pPr marL="0" lvl="0" indent="0" algn="l" rtl="0">
              <a:lnSpc>
                <a:spcPct val="142857"/>
              </a:lnSpc>
              <a:spcBef>
                <a:spcPts val="1100"/>
              </a:spcBef>
              <a:spcAft>
                <a:spcPts val="0"/>
              </a:spcAft>
              <a:buClr>
                <a:schemeClr val="dk1"/>
              </a:buClr>
              <a:buSzPts val="1100"/>
              <a:buFont typeface="Arial"/>
              <a:buNone/>
            </a:pPr>
            <a:r>
              <a:rPr lang="en-GB" dirty="0">
                <a:solidFill>
                  <a:schemeClr val="dk1"/>
                </a:solidFill>
                <a:latin typeface="Arial"/>
                <a:ea typeface="Arial"/>
                <a:cs typeface="Arial"/>
                <a:sym typeface="Arial"/>
              </a:rPr>
              <a:t>Even when we think we are masking frustration, exhaustion or anxiety, learners often notice.</a:t>
            </a:r>
          </a:p>
          <a:p>
            <a:pPr marL="0" lvl="0" indent="0" algn="l" rtl="0">
              <a:lnSpc>
                <a:spcPct val="142857"/>
              </a:lnSpc>
              <a:spcBef>
                <a:spcPts val="1100"/>
              </a:spcBef>
              <a:spcAft>
                <a:spcPts val="0"/>
              </a:spcAft>
              <a:buClr>
                <a:schemeClr val="dk1"/>
              </a:buClr>
              <a:buSzPts val="1100"/>
              <a:buFont typeface="Arial"/>
              <a:buNone/>
            </a:pPr>
            <a:r>
              <a:rPr lang="en-GB" dirty="0">
                <a:solidFill>
                  <a:schemeClr val="dk1"/>
                </a:solidFill>
                <a:latin typeface="Arial"/>
                <a:ea typeface="Arial"/>
                <a:cs typeface="Arial"/>
                <a:sym typeface="Arial"/>
              </a:rPr>
              <a:t>This creates additional emotional labour because teachers continually regulate emotional displays.</a:t>
            </a:r>
          </a:p>
          <a:p>
            <a:pPr marL="0" lvl="0" indent="0" algn="l" rtl="0">
              <a:lnSpc>
                <a:spcPct val="142857"/>
              </a:lnSpc>
              <a:spcBef>
                <a:spcPts val="1100"/>
              </a:spcBef>
              <a:spcAft>
                <a:spcPts val="0"/>
              </a:spcAft>
              <a:buClr>
                <a:schemeClr val="dk1"/>
              </a:buClr>
              <a:buSzPts val="1100"/>
              <a:buFont typeface="Arial"/>
              <a:buNone/>
            </a:pPr>
            <a:endParaRPr lang="en-GB" b="0" dirty="0">
              <a:solidFill>
                <a:schemeClr val="dk1"/>
              </a:solidFill>
              <a:latin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GB" b="0" dirty="0">
                <a:solidFill>
                  <a:schemeClr val="dk1"/>
                </a:solidFill>
                <a:latin typeface="Arial"/>
                <a:cs typeface="Arial"/>
                <a:sym typeface="Arial"/>
              </a:rPr>
              <a:t>For instance you may have received bad news or have something going on in your personal life, yet you show up to class and in essence put on a front to look “ok” or “normal”, and learners may still pick up on the fact that something off even if you don’t disclose it. So in situation like these teachers are performing more than usual, causing more emotional labour because we’re aware that </a:t>
            </a:r>
            <a:endParaRPr lang="en-US" b="0" dirty="0">
              <a:solidFill>
                <a:srgbClr val="444444"/>
              </a:solidFill>
            </a:endParaRPr>
          </a:p>
          <a:p>
            <a:pPr marL="171450" lvl="0" indent="-171450" algn="l" rtl="0">
              <a:spcBef>
                <a:spcPts val="0"/>
              </a:spcBef>
              <a:spcAft>
                <a:spcPts val="0"/>
              </a:spcAft>
              <a:buClr>
                <a:schemeClr val="dk1"/>
              </a:buClr>
              <a:buSzPts val="1200"/>
              <a:buChar char="•"/>
            </a:pPr>
            <a:r>
              <a:rPr lang="en-US" b="0" dirty="0"/>
              <a:t>Even subtle cues affect classroom climate.</a:t>
            </a:r>
            <a:endParaRPr b="0" dirty="0">
              <a:solidFill>
                <a:srgbClr val="444444"/>
              </a:solidFill>
            </a:endParaRPr>
          </a:p>
          <a:p>
            <a:pPr marL="171450" lvl="0" indent="-171450" algn="l" rtl="0">
              <a:spcBef>
                <a:spcPts val="0"/>
              </a:spcBef>
              <a:spcAft>
                <a:spcPts val="0"/>
              </a:spcAft>
              <a:buClr>
                <a:schemeClr val="dk1"/>
              </a:buClr>
              <a:buSzPts val="1200"/>
              <a:buChar char="•"/>
            </a:pPr>
            <a:r>
              <a:rPr lang="en-US" b="0" dirty="0"/>
              <a:t>Emotional regulation therefore becomes part of the teaching role.</a:t>
            </a:r>
            <a:endParaRPr b="0" dirty="0">
              <a:solidFill>
                <a:srgbClr val="444444"/>
              </a:solidFill>
            </a:endParaRPr>
          </a:p>
          <a:p>
            <a:pPr marL="0" lvl="0" indent="0" algn="l" rtl="0">
              <a:spcBef>
                <a:spcPts val="0"/>
              </a:spcBef>
              <a:spcAft>
                <a:spcPts val="0"/>
              </a:spcAft>
              <a:buNone/>
            </a:pPr>
            <a:endParaRPr dirty="0"/>
          </a:p>
        </p:txBody>
      </p:sp>
      <p:sp>
        <p:nvSpPr>
          <p:cNvPr id="265" name="Google Shape;265;g3f9ffbefd7e_1_83:notes"/>
          <p:cNvSpPr txBox="1">
            <a:spLocks noGrp="1"/>
          </p:cNvSpPr>
          <p:nvPr>
            <p:ph type="sldNum" idx="12"/>
          </p:nvPr>
        </p:nvSpPr>
        <p:spPr>
          <a:xfrm>
            <a:off x="3884613" y="11580813"/>
            <a:ext cx="2971800" cy="6111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18</a:t>
            </a:fld>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g3fb4b29c3ef_0_10:notes"/>
          <p:cNvSpPr>
            <a:spLocks noGrp="1" noRot="1" noChangeAspect="1"/>
          </p:cNvSpPr>
          <p:nvPr>
            <p:ph type="sldImg" idx="2"/>
          </p:nvPr>
        </p:nvSpPr>
        <p:spPr>
          <a:xfrm>
            <a:off x="-228600" y="1524000"/>
            <a:ext cx="7315200" cy="41148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dirty="0"/>
          </a:p>
        </p:txBody>
      </p:sp>
      <p:sp>
        <p:nvSpPr>
          <p:cNvPr id="271" name="Google Shape;271;g3fb4b29c3ef_0_10:notes"/>
          <p:cNvSpPr txBox="1">
            <a:spLocks noGrp="1"/>
          </p:cNvSpPr>
          <p:nvPr>
            <p:ph type="body" idx="1"/>
          </p:nvPr>
        </p:nvSpPr>
        <p:spPr>
          <a:xfrm>
            <a:off x="685800" y="5867400"/>
            <a:ext cx="5486400" cy="48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Font typeface="Arial"/>
              <a:buNone/>
            </a:pPr>
            <a:r>
              <a:rPr lang="en-US" dirty="0"/>
              <a:t>So we've just discussed the idea that learners notice our emotions.</a:t>
            </a:r>
            <a:endParaRPr dirty="0"/>
          </a:p>
          <a:p>
            <a:pPr marL="0" lvl="0" indent="0" algn="l" rtl="0">
              <a:spcBef>
                <a:spcPts val="0"/>
              </a:spcBef>
              <a:spcAft>
                <a:spcPts val="0"/>
              </a:spcAft>
              <a:buClr>
                <a:schemeClr val="dk1"/>
              </a:buClr>
              <a:buFont typeface="Arial"/>
              <a:buNone/>
            </a:pPr>
            <a:endParaRPr dirty="0"/>
          </a:p>
          <a:p>
            <a:pPr marL="0" lvl="0" indent="0" algn="l" rtl="0">
              <a:spcBef>
                <a:spcPts val="0"/>
              </a:spcBef>
              <a:spcAft>
                <a:spcPts val="0"/>
              </a:spcAft>
              <a:buClr>
                <a:schemeClr val="dk1"/>
              </a:buClr>
              <a:buFont typeface="Arial"/>
              <a:buNone/>
            </a:pPr>
            <a:r>
              <a:rPr lang="en-US" dirty="0"/>
              <a:t>This links to another important concept known as emotional contagion.</a:t>
            </a:r>
            <a:endParaRPr dirty="0"/>
          </a:p>
          <a:p>
            <a:pPr marL="0" lvl="0" indent="0" algn="l" rtl="0">
              <a:spcBef>
                <a:spcPts val="0"/>
              </a:spcBef>
              <a:spcAft>
                <a:spcPts val="0"/>
              </a:spcAft>
              <a:buClr>
                <a:schemeClr val="dk1"/>
              </a:buClr>
              <a:buFont typeface="Arial"/>
              <a:buNone/>
            </a:pPr>
            <a:endParaRPr dirty="0"/>
          </a:p>
          <a:p>
            <a:pPr marL="0" lvl="0" indent="0" algn="l" rtl="0">
              <a:spcBef>
                <a:spcPts val="0"/>
              </a:spcBef>
              <a:spcAft>
                <a:spcPts val="0"/>
              </a:spcAft>
              <a:buClr>
                <a:schemeClr val="dk1"/>
              </a:buClr>
              <a:buFont typeface="Arial"/>
              <a:buNone/>
            </a:pPr>
            <a:r>
              <a:rPr lang="en-US" dirty="0"/>
              <a:t>Emotional contagion refers to the tendency for emotions to spread between people through social interaction. In simple terms, the emotional state of one person can influence the emotional state of others around them.</a:t>
            </a:r>
            <a:endParaRPr dirty="0"/>
          </a:p>
          <a:p>
            <a:pPr marL="0" lvl="0" indent="0" algn="l" rtl="0">
              <a:spcBef>
                <a:spcPts val="0"/>
              </a:spcBef>
              <a:spcAft>
                <a:spcPts val="0"/>
              </a:spcAft>
              <a:buClr>
                <a:schemeClr val="dk1"/>
              </a:buClr>
              <a:buFont typeface="Arial"/>
              <a:buNone/>
            </a:pPr>
            <a:endParaRPr dirty="0"/>
          </a:p>
          <a:p>
            <a:pPr marL="0" lvl="0" indent="0" algn="l" rtl="0">
              <a:spcBef>
                <a:spcPts val="0"/>
              </a:spcBef>
              <a:spcAft>
                <a:spcPts val="0"/>
              </a:spcAft>
              <a:buClr>
                <a:schemeClr val="dk1"/>
              </a:buClr>
              <a:buFont typeface="Arial"/>
              <a:buNone/>
            </a:pPr>
            <a:r>
              <a:rPr lang="en-US" dirty="0"/>
              <a:t>Think about walking into a room where somebody is visibly stressed or tense. You often start feeling that tension yourself. The same happens in classrooms.</a:t>
            </a:r>
            <a:endParaRPr dirty="0"/>
          </a:p>
          <a:p>
            <a:pPr marL="0" lvl="0" indent="0" algn="l" rtl="0">
              <a:spcBef>
                <a:spcPts val="0"/>
              </a:spcBef>
              <a:spcAft>
                <a:spcPts val="0"/>
              </a:spcAft>
              <a:buClr>
                <a:schemeClr val="dk1"/>
              </a:buClr>
              <a:buFont typeface="Arial"/>
              <a:buNone/>
            </a:pPr>
            <a:endParaRPr dirty="0"/>
          </a:p>
          <a:p>
            <a:pPr marL="0" lvl="0" indent="0" algn="l" rtl="0">
              <a:spcBef>
                <a:spcPts val="0"/>
              </a:spcBef>
              <a:spcAft>
                <a:spcPts val="0"/>
              </a:spcAft>
              <a:buClr>
                <a:schemeClr val="dk1"/>
              </a:buClr>
              <a:buFont typeface="Arial"/>
              <a:buNone/>
            </a:pPr>
            <a:r>
              <a:rPr lang="en-US" dirty="0"/>
              <a:t>If we arrive feeling calm, positive and approachable, learners are more likely to feel relaxed and willing to participate. If the atmosphere feels anxious or tense, learners may become more hesitant and less willing to take risks with language.</a:t>
            </a:r>
            <a:endParaRPr dirty="0"/>
          </a:p>
          <a:p>
            <a:pPr marL="0" lvl="0" indent="0" algn="l" rtl="0">
              <a:spcBef>
                <a:spcPts val="0"/>
              </a:spcBef>
              <a:spcAft>
                <a:spcPts val="0"/>
              </a:spcAft>
              <a:buClr>
                <a:schemeClr val="dk1"/>
              </a:buClr>
              <a:buFont typeface="Arial"/>
              <a:buNone/>
            </a:pPr>
            <a:endParaRPr dirty="0"/>
          </a:p>
          <a:p>
            <a:pPr marL="0" lvl="0" indent="0" algn="l" rtl="0">
              <a:spcBef>
                <a:spcPts val="0"/>
              </a:spcBef>
              <a:spcAft>
                <a:spcPts val="0"/>
              </a:spcAft>
              <a:buClr>
                <a:schemeClr val="dk1"/>
              </a:buClr>
              <a:buFont typeface="Arial"/>
              <a:buNone/>
            </a:pPr>
            <a:r>
              <a:rPr lang="en-US" dirty="0"/>
              <a:t>This is particularly important in ESOL because language learning already involves vulnerability. Many learners are worried about making mistakes, being judged or not finding the right words. The emotional climate of the classroom can either increase or reduce that anxiety.</a:t>
            </a:r>
            <a:endParaRPr dirty="0"/>
          </a:p>
          <a:p>
            <a:pPr marL="0" lvl="0" indent="0" algn="l" rtl="0">
              <a:spcBef>
                <a:spcPts val="0"/>
              </a:spcBef>
              <a:spcAft>
                <a:spcPts val="0"/>
              </a:spcAft>
              <a:buClr>
                <a:schemeClr val="dk1"/>
              </a:buClr>
              <a:buFont typeface="Arial"/>
              <a:buNone/>
            </a:pPr>
            <a:endParaRPr dirty="0"/>
          </a:p>
          <a:p>
            <a:pPr marL="0" lvl="0" indent="0" algn="l" rtl="0">
              <a:spcBef>
                <a:spcPts val="0"/>
              </a:spcBef>
              <a:spcAft>
                <a:spcPts val="0"/>
              </a:spcAft>
              <a:buClr>
                <a:schemeClr val="dk1"/>
              </a:buClr>
              <a:buFont typeface="Arial"/>
              <a:buNone/>
            </a:pPr>
            <a:r>
              <a:rPr lang="en-US" dirty="0"/>
              <a:t>This helps explain why teachers perform so much emotional labour. When we consciously remain patient, encouraging and calm, even on difficult days, we're not simply managing our own emotions. We're shaping the learning environment itself.</a:t>
            </a:r>
            <a:endParaRPr dirty="0"/>
          </a:p>
          <a:p>
            <a:pPr marL="0" lvl="0" indent="0" algn="l" rtl="0">
              <a:spcBef>
                <a:spcPts val="0"/>
              </a:spcBef>
              <a:spcAft>
                <a:spcPts val="0"/>
              </a:spcAft>
              <a:buClr>
                <a:schemeClr val="dk1"/>
              </a:buClr>
              <a:buFont typeface="Arial"/>
              <a:buNone/>
            </a:pPr>
            <a:endParaRPr dirty="0"/>
          </a:p>
          <a:p>
            <a:pPr marL="0" lvl="0" indent="0" algn="l" rtl="0">
              <a:spcBef>
                <a:spcPts val="0"/>
              </a:spcBef>
              <a:spcAft>
                <a:spcPts val="0"/>
              </a:spcAft>
              <a:buClr>
                <a:schemeClr val="dk1"/>
              </a:buClr>
              <a:buFont typeface="Arial"/>
              <a:buNone/>
            </a:pPr>
            <a:r>
              <a:rPr lang="en-US" dirty="0"/>
              <a:t>However, there's an important caveat.</a:t>
            </a:r>
            <a:endParaRPr dirty="0"/>
          </a:p>
          <a:p>
            <a:pPr marL="0" lvl="0" indent="0" algn="l" rtl="0">
              <a:spcBef>
                <a:spcPts val="0"/>
              </a:spcBef>
              <a:spcAft>
                <a:spcPts val="0"/>
              </a:spcAft>
              <a:buClr>
                <a:schemeClr val="dk1"/>
              </a:buClr>
              <a:buFont typeface="Arial"/>
              <a:buNone/>
            </a:pPr>
            <a:endParaRPr dirty="0"/>
          </a:p>
          <a:p>
            <a:pPr marL="0" lvl="0" indent="0" algn="l" rtl="0">
              <a:spcBef>
                <a:spcPts val="0"/>
              </a:spcBef>
              <a:spcAft>
                <a:spcPts val="0"/>
              </a:spcAft>
              <a:buClr>
                <a:schemeClr val="dk1"/>
              </a:buClr>
              <a:buFont typeface="Arial"/>
              <a:buNone/>
            </a:pPr>
            <a:r>
              <a:rPr lang="en-US" dirty="0"/>
              <a:t>While emotional regulation can have positive effects for learners, it can also come at a cost to teachers if it becomes constant and one-sided.</a:t>
            </a:r>
            <a:endParaRPr dirty="0"/>
          </a:p>
          <a:p>
            <a:pPr marL="0" lvl="0" indent="0" algn="l" rtl="0">
              <a:spcBef>
                <a:spcPts val="0"/>
              </a:spcBef>
              <a:spcAft>
                <a:spcPts val="0"/>
              </a:spcAft>
              <a:buClr>
                <a:schemeClr val="dk1"/>
              </a:buClr>
              <a:buFont typeface="Arial"/>
              <a:buNone/>
            </a:pPr>
            <a:endParaRPr dirty="0"/>
          </a:p>
          <a:p>
            <a:pPr marL="0" lvl="0" indent="0" algn="l" rtl="0">
              <a:spcBef>
                <a:spcPts val="0"/>
              </a:spcBef>
              <a:spcAft>
                <a:spcPts val="0"/>
              </a:spcAft>
              <a:buClr>
                <a:schemeClr val="dk1"/>
              </a:buClr>
              <a:buFont typeface="Arial"/>
              <a:buNone/>
            </a:pPr>
            <a:r>
              <a:rPr lang="en-US" dirty="0"/>
              <a:t>It benefits learners because it helps create a positive classroom climate,  it can reduce anxiety, increase engagement, and build confidence but it can become problematic when teachers are expected to perform emotional regulation continuously without adequate support or recovery. </a:t>
            </a:r>
            <a:r>
              <a:rPr lang="en-GB" dirty="0"/>
              <a:t>If we're continually suppressing stress, frustration or exhaustion without opportunities for recovery, that emotional effort can become draining over time.</a:t>
            </a:r>
          </a:p>
          <a:p>
            <a:pPr marL="0" lvl="0" indent="0" algn="l" rtl="0">
              <a:spcBef>
                <a:spcPts val="0"/>
              </a:spcBef>
              <a:spcAft>
                <a:spcPts val="0"/>
              </a:spcAft>
              <a:buClr>
                <a:schemeClr val="dk1"/>
              </a:buClr>
              <a:buFont typeface="Arial"/>
              <a:buNone/>
            </a:pPr>
            <a:endParaRPr lang="en-GB" dirty="0"/>
          </a:p>
          <a:p>
            <a:pPr marL="0" lvl="0" indent="0" algn="l" rtl="0">
              <a:spcBef>
                <a:spcPts val="0"/>
              </a:spcBef>
              <a:spcAft>
                <a:spcPts val="0"/>
              </a:spcAft>
              <a:buClr>
                <a:schemeClr val="dk1"/>
              </a:buClr>
              <a:buFont typeface="Arial"/>
              <a:buNone/>
            </a:pPr>
            <a:r>
              <a:rPr lang="en-GB" dirty="0"/>
              <a:t>So emotional labour is often both beneficial and costly.</a:t>
            </a:r>
          </a:p>
          <a:p>
            <a:pPr marL="0" lvl="0" indent="0" algn="l" rtl="0">
              <a:spcBef>
                <a:spcPts val="0"/>
              </a:spcBef>
              <a:spcAft>
                <a:spcPts val="0"/>
              </a:spcAft>
              <a:buClr>
                <a:schemeClr val="dk1"/>
              </a:buClr>
              <a:buFont typeface="Arial"/>
              <a:buNone/>
            </a:pPr>
            <a:endParaRPr dirty="0"/>
          </a:p>
          <a:p>
            <a:pPr marL="0" lvl="0" indent="0" algn="l" rtl="0">
              <a:spcBef>
                <a:spcPts val="0"/>
              </a:spcBef>
              <a:spcAft>
                <a:spcPts val="0"/>
              </a:spcAft>
              <a:buClr>
                <a:schemeClr val="dk1"/>
              </a:buClr>
              <a:buFont typeface="Arial"/>
              <a:buNone/>
            </a:pPr>
            <a:endParaRPr dirty="0"/>
          </a:p>
          <a:p>
            <a:pPr marL="0" lvl="0" indent="0" algn="l" rtl="0">
              <a:spcBef>
                <a:spcPts val="0"/>
              </a:spcBef>
              <a:spcAft>
                <a:spcPts val="0"/>
              </a:spcAft>
              <a:buClr>
                <a:schemeClr val="dk1"/>
              </a:buClr>
              <a:buFont typeface="Arial"/>
              <a:buNone/>
            </a:pPr>
            <a:r>
              <a:rPr lang="en-US" dirty="0"/>
              <a:t>And this leads us nicely into the next idea.</a:t>
            </a:r>
            <a:endParaRPr dirty="0"/>
          </a:p>
          <a:p>
            <a:pPr marL="0" lvl="0" indent="0" algn="l" rtl="0">
              <a:spcBef>
                <a:spcPts val="0"/>
              </a:spcBef>
              <a:spcAft>
                <a:spcPts val="0"/>
              </a:spcAft>
              <a:buClr>
                <a:schemeClr val="dk1"/>
              </a:buClr>
              <a:buFont typeface="Arial"/>
              <a:buNone/>
            </a:pPr>
            <a:endParaRPr dirty="0"/>
          </a:p>
          <a:p>
            <a:pPr marL="0" lvl="0" indent="0" algn="l" rtl="0">
              <a:spcBef>
                <a:spcPts val="0"/>
              </a:spcBef>
              <a:spcAft>
                <a:spcPts val="0"/>
              </a:spcAft>
              <a:buClr>
                <a:schemeClr val="dk1"/>
              </a:buClr>
              <a:buFont typeface="Arial"/>
              <a:buNone/>
            </a:pPr>
            <a:r>
              <a:rPr lang="en-US" dirty="0"/>
              <a:t>If teachers are constantly making decisions about which emotions to show, which emotions to hide, and how they present themselves in the classroom, then we can start to think about teaching as a form of performance.</a:t>
            </a:r>
            <a:endParaRPr dirty="0"/>
          </a:p>
          <a:p>
            <a:pPr marL="0" lvl="0" indent="0" algn="l" rtl="0">
              <a:spcBef>
                <a:spcPts val="0"/>
              </a:spcBef>
              <a:spcAft>
                <a:spcPts val="0"/>
              </a:spcAft>
              <a:buClr>
                <a:schemeClr val="dk1"/>
              </a:buClr>
              <a:buFont typeface="Arial"/>
              <a:buNone/>
            </a:pPr>
            <a:endParaRPr dirty="0"/>
          </a:p>
          <a:p>
            <a:pPr marL="0" lvl="0" indent="0" algn="l" rtl="0">
              <a:spcBef>
                <a:spcPts val="0"/>
              </a:spcBef>
              <a:spcAft>
                <a:spcPts val="0"/>
              </a:spcAft>
              <a:buClr>
                <a:schemeClr val="dk1"/>
              </a:buClr>
              <a:buFont typeface="Arial"/>
              <a:buNone/>
            </a:pPr>
            <a:r>
              <a:rPr lang="en-US" dirty="0"/>
              <a:t>This is where the concept of the teacher persona becomes particularly relevant.</a:t>
            </a:r>
            <a:endParaRPr dirty="0"/>
          </a:p>
          <a:p>
            <a:pPr marL="0" lvl="0" indent="0" algn="l" rtl="0">
              <a:spcBef>
                <a:spcPts val="0"/>
              </a:spcBef>
              <a:spcAft>
                <a:spcPts val="0"/>
              </a:spcAft>
              <a:buNone/>
            </a:pPr>
            <a:endParaRPr dirty="0">
              <a:solidFill>
                <a:srgbClr val="444444"/>
              </a:solidFill>
            </a:endParaRPr>
          </a:p>
          <a:p>
            <a:pPr marL="0" lvl="0" indent="0" algn="l" rtl="0">
              <a:spcBef>
                <a:spcPts val="0"/>
              </a:spcBef>
              <a:spcAft>
                <a:spcPts val="0"/>
              </a:spcAft>
              <a:buNone/>
            </a:pPr>
            <a:endParaRPr dirty="0"/>
          </a:p>
        </p:txBody>
      </p:sp>
      <p:sp>
        <p:nvSpPr>
          <p:cNvPr id="272" name="Google Shape;272;g3fb4b29c3ef_0_10:notes"/>
          <p:cNvSpPr txBox="1">
            <a:spLocks noGrp="1"/>
          </p:cNvSpPr>
          <p:nvPr>
            <p:ph type="sldNum" idx="12"/>
          </p:nvPr>
        </p:nvSpPr>
        <p:spPr>
          <a:xfrm>
            <a:off x="3884613" y="11580813"/>
            <a:ext cx="2971800" cy="6111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19</a:t>
            </a:fld>
            <a:endParaRP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g3f9ffbefd7e_1_190:notes"/>
          <p:cNvSpPr>
            <a:spLocks noGrp="1" noRot="1" noChangeAspect="1"/>
          </p:cNvSpPr>
          <p:nvPr>
            <p:ph type="sldImg" idx="2"/>
          </p:nvPr>
        </p:nvSpPr>
        <p:spPr>
          <a:xfrm>
            <a:off x="-228600" y="1524000"/>
            <a:ext cx="7315200" cy="41148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dirty="0"/>
          </a:p>
        </p:txBody>
      </p:sp>
      <p:sp>
        <p:nvSpPr>
          <p:cNvPr id="278" name="Google Shape;278;g3f9ffbefd7e_1_190:notes"/>
          <p:cNvSpPr txBox="1">
            <a:spLocks noGrp="1"/>
          </p:cNvSpPr>
          <p:nvPr>
            <p:ph type="body" idx="1"/>
          </p:nvPr>
        </p:nvSpPr>
        <p:spPr>
          <a:xfrm>
            <a:off x="685800" y="5867400"/>
            <a:ext cx="5486400" cy="48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42857"/>
              </a:lnSpc>
              <a:spcBef>
                <a:spcPts val="1100"/>
              </a:spcBef>
              <a:spcAft>
                <a:spcPts val="0"/>
              </a:spcAft>
              <a:buClr>
                <a:schemeClr val="dk1"/>
              </a:buClr>
              <a:buSzPts val="1100"/>
              <a:buFont typeface="Arial"/>
              <a:buNone/>
              <a:tabLst/>
              <a:defRPr/>
            </a:pPr>
            <a:r>
              <a:rPr lang="en-GB" sz="1050" b="1" dirty="0">
                <a:solidFill>
                  <a:schemeClr val="dk1"/>
                </a:solidFill>
                <a:latin typeface="Arial"/>
                <a:ea typeface="Arial"/>
                <a:cs typeface="Arial"/>
                <a:sym typeface="Arial"/>
              </a:rPr>
              <a:t>"Teachers craft a classroom persona, carefully selecting which personal traits to reveal, exaggerate or conceal."</a:t>
            </a: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an interesting part of emotional labour is the teacher persona.</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Most teachers have one.</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Think about your classroom self.</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Are you exactly the same person in class as you are at home?</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Probably not.</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Most of us amplify certain qualities.</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Perhaps we're more energetic.</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Perhaps we're more organised.</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Perhaps we're more confident.</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This isn't necessarily inauthentic.</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It's often a professional adaptation.</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The challenge comes when maintaining that persona becomes exhausting."</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Invite participants to reflect on their own classroom persona.</a:t>
            </a:r>
            <a:endParaRPr sz="1050" dirty="0">
              <a:latin typeface="Arial"/>
              <a:ea typeface="Arial"/>
              <a:cs typeface="Arial"/>
              <a:sym typeface="Arial"/>
            </a:endParaRPr>
          </a:p>
          <a:p>
            <a:pPr marL="0" lvl="0" indent="0" algn="l" rtl="0">
              <a:spcBef>
                <a:spcPts val="1100"/>
              </a:spcBef>
              <a:spcAft>
                <a:spcPts val="0"/>
              </a:spcAft>
              <a:buNone/>
            </a:pPr>
            <a:endParaRPr dirty="0"/>
          </a:p>
        </p:txBody>
      </p:sp>
      <p:sp>
        <p:nvSpPr>
          <p:cNvPr id="279" name="Google Shape;279;g3f9ffbefd7e_1_190:notes"/>
          <p:cNvSpPr txBox="1">
            <a:spLocks noGrp="1"/>
          </p:cNvSpPr>
          <p:nvPr>
            <p:ph type="sldNum" idx="12"/>
          </p:nvPr>
        </p:nvSpPr>
        <p:spPr>
          <a:xfrm>
            <a:off x="3884613" y="11580813"/>
            <a:ext cx="2971800" cy="6111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20</a:t>
            </a:fld>
            <a:endParaRPr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g3f9ffbefd7e_1_136:notes"/>
          <p:cNvSpPr>
            <a:spLocks noGrp="1" noRot="1" noChangeAspect="1"/>
          </p:cNvSpPr>
          <p:nvPr>
            <p:ph type="sldImg" idx="2"/>
          </p:nvPr>
        </p:nvSpPr>
        <p:spPr>
          <a:xfrm>
            <a:off x="-228600" y="1524000"/>
            <a:ext cx="7315200" cy="41148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dirty="0"/>
          </a:p>
        </p:txBody>
      </p:sp>
      <p:sp>
        <p:nvSpPr>
          <p:cNvPr id="285" name="Google Shape;285;g3f9ffbefd7e_1_136:notes"/>
          <p:cNvSpPr txBox="1">
            <a:spLocks noGrp="1"/>
          </p:cNvSpPr>
          <p:nvPr>
            <p:ph type="body" idx="1"/>
          </p:nvPr>
        </p:nvSpPr>
        <p:spPr>
          <a:xfrm>
            <a:off x="685800" y="5867400"/>
            <a:ext cx="5486400" cy="4800600"/>
          </a:xfrm>
          <a:prstGeom prst="rect">
            <a:avLst/>
          </a:prstGeom>
        </p:spPr>
        <p:txBody>
          <a:bodyPr spcFirstLastPara="1" wrap="square" lIns="91425" tIns="45700" rIns="91425" bIns="45700" anchor="t" anchorCtr="0">
            <a:noAutofit/>
          </a:bodyPr>
          <a:lstStyle/>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So we've just discussed the idea of teacher personas.</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Most of us have one.</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In many ways, that's completely normal and healthy. Professional roles often require us to emphasise particular qualities. We might be more organised than we naturally are, more energetic, more patient, or calmer than we feel in the moment.</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That professional adaptation serves an important function.</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We've already discussed emotional intelligence and emotional contagion.</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As teachers, we know our emotions influence the classroom. Learners take emotional cues from us. The atmosphere we create can affect learner confidence, participation and anxiety levels. Because of that, there are times when emotional regulation is both appropriate and beneficial.</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The challenge comes when maintaining that professional persona requires constant effort.</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If every lesson involves suppressing frustration, hiding exhaustion, managing anxiety, projecting positivity and carrying the emotional needs of others, that effort starts to accumulate.</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This is where emotional fatigue can emerge.</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Emotional fatigue isn't necessarily dramatic. It often appears gradually.</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You might find yourself feeling unusually drained after teaching.</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You might struggle to switch off at the end of the day.</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You might notice reduced patience, less enthusiasm, or a sense that you're simply performing your way through the working week.</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One useful way to think about this is the distance between your teacher self and your authentic self.</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The larger that distance becomes, the more energy it can take to maintain.</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If your classroom persona feels like a completely different person, sustaining that performance day after day can become exhausting.</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One way of reducing emotional labour is not necessarily to abandon professionalism.</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It's to bring your professional self and authentic self closer together.</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In other words, rather than asking 'How can I perform better?', we might ask 'How can I teach more authentically?'</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How can I allow more of my genuine personality into the classroom?</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How can I be professional without feeling that I am acting?</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Research into teacher wellbeing increasingly suggests that authenticity can be protective. When there is greater alignment between who we are and how we teach, emotional regulation often feels less effortful.</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And that's exactly where we're going next.</a:t>
            </a:r>
            <a:endParaRPr sz="1050" dirty="0">
              <a:latin typeface="Arial"/>
              <a:ea typeface="Arial"/>
              <a:cs typeface="Arial"/>
              <a:sym typeface="Arial"/>
            </a:endParaRPr>
          </a:p>
          <a:p>
            <a:pPr marL="0" lvl="0" indent="0" algn="l" rtl="0">
              <a:lnSpc>
                <a:spcPct val="142857"/>
              </a:lnSpc>
              <a:spcBef>
                <a:spcPts val="1100"/>
              </a:spcBef>
              <a:spcAft>
                <a:spcPts val="1100"/>
              </a:spcAft>
              <a:buNone/>
            </a:pPr>
            <a:r>
              <a:rPr lang="en-US" sz="1050" dirty="0">
                <a:latin typeface="Arial"/>
                <a:ea typeface="Arial"/>
                <a:cs typeface="Arial"/>
                <a:sym typeface="Arial"/>
              </a:rPr>
              <a:t>Because one of the ways teachers create that alignment is through authenticity, appropriate self-disclosure, humour, and allowing learners to see more of the real person behind the professional role.</a:t>
            </a:r>
            <a:endParaRPr dirty="0"/>
          </a:p>
        </p:txBody>
      </p:sp>
      <p:sp>
        <p:nvSpPr>
          <p:cNvPr id="286" name="Google Shape;286;g3f9ffbefd7e_1_136:notes"/>
          <p:cNvSpPr txBox="1">
            <a:spLocks noGrp="1"/>
          </p:cNvSpPr>
          <p:nvPr>
            <p:ph type="sldNum" idx="12"/>
          </p:nvPr>
        </p:nvSpPr>
        <p:spPr>
          <a:xfrm>
            <a:off x="3884613" y="11580813"/>
            <a:ext cx="2971800" cy="6111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21</a:t>
            </a:fld>
            <a:endParaRPr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g3f9ffbefd7e_1_90:notes"/>
          <p:cNvSpPr>
            <a:spLocks noGrp="1" noRot="1" noChangeAspect="1"/>
          </p:cNvSpPr>
          <p:nvPr>
            <p:ph type="sldImg" idx="2"/>
          </p:nvPr>
        </p:nvSpPr>
        <p:spPr>
          <a:xfrm>
            <a:off x="-228600" y="1524000"/>
            <a:ext cx="7315200" cy="41148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dirty="0"/>
          </a:p>
        </p:txBody>
      </p:sp>
      <p:sp>
        <p:nvSpPr>
          <p:cNvPr id="292" name="Google Shape;292;g3f9ffbefd7e_1_90:notes"/>
          <p:cNvSpPr txBox="1">
            <a:spLocks noGrp="1"/>
          </p:cNvSpPr>
          <p:nvPr>
            <p:ph type="body" idx="1"/>
          </p:nvPr>
        </p:nvSpPr>
        <p:spPr>
          <a:xfrm>
            <a:off x="685800" y="5867400"/>
            <a:ext cx="5486400" cy="4800600"/>
          </a:xfrm>
          <a:prstGeom prst="rect">
            <a:avLst/>
          </a:prstGeom>
        </p:spPr>
        <p:txBody>
          <a:bodyPr spcFirstLastPara="1" wrap="square" lIns="91425" tIns="45700" rIns="91425" bIns="45700" anchor="t" anchorCtr="0">
            <a:noAutofit/>
          </a:bodyPr>
          <a:lstStyle/>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One of the most powerful tools we possess is our humanity.</a:t>
            </a:r>
          </a:p>
          <a:p>
            <a:pPr marL="0" lvl="0" indent="0" algn="l" rtl="0">
              <a:lnSpc>
                <a:spcPct val="142857"/>
              </a:lnSpc>
              <a:spcBef>
                <a:spcPts val="1800"/>
              </a:spcBef>
              <a:spcAft>
                <a:spcPts val="0"/>
              </a:spcAft>
              <a:buClr>
                <a:schemeClr val="dk1"/>
              </a:buClr>
              <a:buSzPts val="1100"/>
              <a:buFont typeface="Arial"/>
              <a:buNone/>
            </a:pPr>
            <a:r>
              <a:rPr lang="en-GB" sz="1050" dirty="0">
                <a:solidFill>
                  <a:schemeClr val="dk1"/>
                </a:solidFill>
                <a:highlight>
                  <a:schemeClr val="lt1"/>
                </a:highlight>
                <a:latin typeface="Arial"/>
                <a:ea typeface="Arial"/>
                <a:cs typeface="Arial"/>
                <a:sym typeface="Arial"/>
              </a:rPr>
              <a:t>Appropriate self-disclosure builds rapport.</a:t>
            </a:r>
          </a:p>
          <a:p>
            <a:pPr marL="0" lvl="0" indent="0" algn="l" rtl="0">
              <a:lnSpc>
                <a:spcPct val="142857"/>
              </a:lnSpc>
              <a:spcBef>
                <a:spcPts val="1100"/>
              </a:spcBef>
              <a:spcAft>
                <a:spcPts val="0"/>
              </a:spcAft>
              <a:buClr>
                <a:schemeClr val="dk1"/>
              </a:buClr>
              <a:buSzPts val="1100"/>
              <a:buFont typeface="Arial"/>
              <a:buNone/>
            </a:pPr>
            <a:r>
              <a:rPr lang="en-GB" sz="1050" dirty="0">
                <a:solidFill>
                  <a:schemeClr val="dk1"/>
                </a:solidFill>
                <a:highlight>
                  <a:schemeClr val="lt1"/>
                </a:highlight>
                <a:latin typeface="Arial"/>
                <a:ea typeface="Arial"/>
                <a:cs typeface="Arial"/>
                <a:sym typeface="Arial"/>
              </a:rPr>
              <a:t>Teacher self-disclosure is:</a:t>
            </a:r>
          </a:p>
          <a:p>
            <a:pPr marL="381000" marR="381000" lvl="0" indent="0" algn="ctr" rtl="0">
              <a:lnSpc>
                <a:spcPct val="142857"/>
              </a:lnSpc>
              <a:spcBef>
                <a:spcPts val="1100"/>
              </a:spcBef>
              <a:spcAft>
                <a:spcPts val="0"/>
              </a:spcAft>
              <a:buClr>
                <a:schemeClr val="dk1"/>
              </a:buClr>
              <a:buSzPts val="1100"/>
              <a:buFont typeface="Arial"/>
              <a:buNone/>
            </a:pPr>
            <a:r>
              <a:rPr lang="en-GB" sz="1050" b="1" dirty="0">
                <a:solidFill>
                  <a:schemeClr val="dk1"/>
                </a:solidFill>
                <a:highlight>
                  <a:schemeClr val="lt1"/>
                </a:highlight>
                <a:latin typeface="Arial"/>
                <a:ea typeface="Arial"/>
                <a:cs typeface="Arial"/>
                <a:sym typeface="Arial"/>
              </a:rPr>
              <a:t>"Teacher statements about self that reveal information students would not otherwise know." (Sorensen, 1989)</a:t>
            </a:r>
          </a:p>
          <a:p>
            <a:pPr marL="381000" marR="381000" lvl="0" indent="0" algn="ctr" rtl="0">
              <a:lnSpc>
                <a:spcPct val="142857"/>
              </a:lnSpc>
              <a:spcBef>
                <a:spcPts val="1100"/>
              </a:spcBef>
              <a:spcAft>
                <a:spcPts val="0"/>
              </a:spcAft>
              <a:buClr>
                <a:schemeClr val="dk1"/>
              </a:buClr>
              <a:buSzPts val="1100"/>
              <a:buFont typeface="Arial"/>
              <a:buNone/>
            </a:pPr>
            <a:endParaRPr lang="en-GB" sz="300" b="1" dirty="0">
              <a:solidFill>
                <a:schemeClr val="dk1"/>
              </a:solidFill>
              <a:highlight>
                <a:schemeClr val="lt1"/>
              </a:highlight>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GB" sz="1050" dirty="0">
                <a:solidFill>
                  <a:schemeClr val="dk1"/>
                </a:solidFill>
                <a:highlight>
                  <a:schemeClr val="lt1"/>
                </a:highlight>
                <a:latin typeface="Arial"/>
                <a:ea typeface="Arial"/>
                <a:cs typeface="Arial"/>
                <a:sym typeface="Arial"/>
              </a:rPr>
              <a:t>Appropriate self-disclosure can:</a:t>
            </a:r>
          </a:p>
          <a:p>
            <a:pPr marL="457200" lvl="0" indent="-342900" algn="l" rtl="0">
              <a:lnSpc>
                <a:spcPct val="115000"/>
              </a:lnSpc>
              <a:spcBef>
                <a:spcPts val="1100"/>
              </a:spcBef>
              <a:spcAft>
                <a:spcPts val="0"/>
              </a:spcAft>
              <a:buClr>
                <a:schemeClr val="dk1"/>
              </a:buClr>
              <a:buSzPts val="1800"/>
              <a:buFont typeface="Arial"/>
              <a:buChar char="●"/>
            </a:pPr>
            <a:r>
              <a:rPr lang="en-GB" sz="1050" dirty="0">
                <a:solidFill>
                  <a:schemeClr val="dk1"/>
                </a:solidFill>
                <a:highlight>
                  <a:schemeClr val="lt1"/>
                </a:highlight>
                <a:latin typeface="Arial"/>
                <a:ea typeface="Arial"/>
                <a:cs typeface="Arial"/>
                <a:sym typeface="Arial"/>
              </a:rPr>
              <a:t>Increase participation</a:t>
            </a:r>
          </a:p>
          <a:p>
            <a:pPr marL="457200" lvl="0" indent="-342900" algn="l" rtl="0">
              <a:lnSpc>
                <a:spcPct val="115000"/>
              </a:lnSpc>
              <a:spcBef>
                <a:spcPts val="0"/>
              </a:spcBef>
              <a:spcAft>
                <a:spcPts val="0"/>
              </a:spcAft>
              <a:buClr>
                <a:schemeClr val="dk1"/>
              </a:buClr>
              <a:buSzPts val="1800"/>
              <a:buFont typeface="Arial"/>
              <a:buChar char="●"/>
            </a:pPr>
            <a:r>
              <a:rPr lang="en-GB" sz="1050" dirty="0">
                <a:solidFill>
                  <a:schemeClr val="dk1"/>
                </a:solidFill>
                <a:highlight>
                  <a:schemeClr val="lt1"/>
                </a:highlight>
                <a:latin typeface="Arial"/>
                <a:ea typeface="Arial"/>
                <a:cs typeface="Arial"/>
                <a:sym typeface="Arial"/>
              </a:rPr>
              <a:t>Build trust</a:t>
            </a:r>
          </a:p>
          <a:p>
            <a:pPr marL="457200" lvl="0" indent="-342900" algn="l" rtl="0">
              <a:lnSpc>
                <a:spcPct val="115000"/>
              </a:lnSpc>
              <a:spcBef>
                <a:spcPts val="0"/>
              </a:spcBef>
              <a:spcAft>
                <a:spcPts val="0"/>
              </a:spcAft>
              <a:buClr>
                <a:schemeClr val="dk1"/>
              </a:buClr>
              <a:buSzPts val="1800"/>
              <a:buFont typeface="Arial"/>
              <a:buChar char="●"/>
            </a:pPr>
            <a:r>
              <a:rPr lang="en-GB" sz="1050" dirty="0">
                <a:solidFill>
                  <a:schemeClr val="dk1"/>
                </a:solidFill>
                <a:highlight>
                  <a:schemeClr val="lt1"/>
                </a:highlight>
                <a:latin typeface="Arial"/>
                <a:ea typeface="Arial"/>
                <a:cs typeface="Arial"/>
                <a:sym typeface="Arial"/>
              </a:rPr>
              <a:t>Enhance motivation</a:t>
            </a:r>
          </a:p>
          <a:p>
            <a:pPr marL="457200" lvl="0" indent="-342900" algn="l" rtl="0">
              <a:lnSpc>
                <a:spcPct val="115000"/>
              </a:lnSpc>
              <a:spcBef>
                <a:spcPts val="0"/>
              </a:spcBef>
              <a:spcAft>
                <a:spcPts val="0"/>
              </a:spcAft>
              <a:buClr>
                <a:schemeClr val="dk1"/>
              </a:buClr>
              <a:buSzPts val="1800"/>
              <a:buFont typeface="Arial"/>
              <a:buChar char="●"/>
            </a:pPr>
            <a:r>
              <a:rPr lang="en-GB" sz="1050" dirty="0">
                <a:solidFill>
                  <a:schemeClr val="dk1"/>
                </a:solidFill>
                <a:highlight>
                  <a:schemeClr val="lt1"/>
                </a:highlight>
                <a:latin typeface="Arial"/>
                <a:ea typeface="Arial"/>
                <a:cs typeface="Arial"/>
                <a:sym typeface="Arial"/>
              </a:rPr>
              <a:t>Improve teacher credibility</a:t>
            </a:r>
            <a:endParaRPr lang="en-GB" sz="1050" dirty="0">
              <a:highlight>
                <a:schemeClr val="lt1"/>
              </a:highlight>
            </a:endParaRPr>
          </a:p>
          <a:p>
            <a:pPr marL="0" lvl="0" indent="0" algn="l" rtl="0">
              <a:lnSpc>
                <a:spcPct val="142857"/>
              </a:lnSpc>
              <a:spcBef>
                <a:spcPts val="1100"/>
              </a:spcBef>
              <a:spcAft>
                <a:spcPts val="0"/>
              </a:spcAft>
              <a:buClr>
                <a:schemeClr val="dk1"/>
              </a:buClr>
              <a:buSzPts val="1100"/>
              <a:buFont typeface="Arial"/>
              <a:buNone/>
            </a:pPr>
            <a:endParaRPr lang="en-GB" sz="1050" dirty="0">
              <a:latin typeface="Arial"/>
              <a:ea typeface="Arial"/>
              <a:cs typeface="Arial"/>
              <a:sym typeface="Arial"/>
            </a:endParaRPr>
          </a:p>
          <a:p>
            <a:pPr marL="0" lvl="0" indent="0" algn="l" rtl="0">
              <a:lnSpc>
                <a:spcPct val="142857"/>
              </a:lnSpc>
              <a:spcBef>
                <a:spcPts val="1100"/>
              </a:spcBef>
              <a:spcAft>
                <a:spcPts val="0"/>
              </a:spcAft>
              <a:buNone/>
            </a:pPr>
            <a:r>
              <a:rPr lang="en-GB" sz="1050" dirty="0">
                <a:solidFill>
                  <a:schemeClr val="dk1"/>
                </a:solidFill>
                <a:highlight>
                  <a:schemeClr val="lt1"/>
                </a:highlight>
              </a:rPr>
              <a:t>Examples of appropriate teacher self-disclosure include:</a:t>
            </a:r>
          </a:p>
          <a:p>
            <a:pPr marL="457200" lvl="0" indent="-342900" algn="l" rtl="0">
              <a:lnSpc>
                <a:spcPct val="115000"/>
              </a:lnSpc>
              <a:spcBef>
                <a:spcPts val="1100"/>
              </a:spcBef>
              <a:spcAft>
                <a:spcPts val="0"/>
              </a:spcAft>
              <a:buClr>
                <a:schemeClr val="dk1"/>
              </a:buClr>
              <a:buSzPts val="1800"/>
              <a:buChar char="●"/>
            </a:pPr>
            <a:r>
              <a:rPr lang="en-GB" sz="1050" dirty="0">
                <a:solidFill>
                  <a:schemeClr val="dk1"/>
                </a:solidFill>
                <a:highlight>
                  <a:schemeClr val="lt1"/>
                </a:highlight>
              </a:rPr>
              <a:t>Sharing language learning experiences</a:t>
            </a:r>
          </a:p>
          <a:p>
            <a:pPr marL="457200" lvl="0" indent="-342900" algn="l" rtl="0">
              <a:lnSpc>
                <a:spcPct val="115000"/>
              </a:lnSpc>
              <a:spcBef>
                <a:spcPts val="0"/>
              </a:spcBef>
              <a:spcAft>
                <a:spcPts val="0"/>
              </a:spcAft>
              <a:buClr>
                <a:schemeClr val="dk1"/>
              </a:buClr>
              <a:buSzPts val="1800"/>
              <a:buChar char="●"/>
            </a:pPr>
            <a:r>
              <a:rPr lang="en-GB" sz="1050" dirty="0">
                <a:solidFill>
                  <a:schemeClr val="dk1"/>
                </a:solidFill>
                <a:highlight>
                  <a:schemeClr val="lt1"/>
                </a:highlight>
              </a:rPr>
              <a:t>Discussing hobbies</a:t>
            </a:r>
          </a:p>
          <a:p>
            <a:pPr marL="457200" lvl="0" indent="-342900" algn="l" rtl="0">
              <a:lnSpc>
                <a:spcPct val="115000"/>
              </a:lnSpc>
              <a:spcBef>
                <a:spcPts val="0"/>
              </a:spcBef>
              <a:spcAft>
                <a:spcPts val="0"/>
              </a:spcAft>
              <a:buClr>
                <a:schemeClr val="dk1"/>
              </a:buClr>
              <a:buSzPts val="1800"/>
              <a:buChar char="●"/>
            </a:pPr>
            <a:r>
              <a:rPr lang="en-GB" sz="1050" dirty="0">
                <a:solidFill>
                  <a:schemeClr val="dk1"/>
                </a:solidFill>
                <a:highlight>
                  <a:schemeClr val="lt1"/>
                </a:highlight>
              </a:rPr>
              <a:t>Admitting mistakes</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endParaRPr lang="en-US"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endParaRPr lang="en-US"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When we admit mistakes, share experiences or show vulnerability appropriately, learners often respond positively.</a:t>
            </a:r>
          </a:p>
          <a:p>
            <a:pPr marL="0" lvl="0" indent="0" algn="l" rtl="0">
              <a:lnSpc>
                <a:spcPct val="142857"/>
              </a:lnSpc>
              <a:spcBef>
                <a:spcPts val="1100"/>
              </a:spcBef>
              <a:spcAft>
                <a:spcPts val="0"/>
              </a:spcAft>
              <a:buClr>
                <a:schemeClr val="dk1"/>
              </a:buClr>
              <a:buSzPts val="1100"/>
              <a:buFont typeface="Arial"/>
              <a:buNone/>
            </a:pPr>
            <a:r>
              <a:rPr lang="en-US" sz="1050" dirty="0">
                <a:solidFill>
                  <a:schemeClr val="dk1"/>
                </a:solidFill>
                <a:highlight>
                  <a:schemeClr val="lt1"/>
                </a:highlight>
                <a:latin typeface="Arial"/>
                <a:ea typeface="Arial"/>
                <a:cs typeface="Arial"/>
                <a:sym typeface="Arial"/>
              </a:rPr>
              <a:t>Using self disclosure as teachers can make us more authentic and we are </a:t>
            </a:r>
            <a:r>
              <a:rPr lang="en-US" sz="1050" dirty="0" err="1">
                <a:solidFill>
                  <a:schemeClr val="dk1"/>
                </a:solidFill>
                <a:highlight>
                  <a:schemeClr val="lt1"/>
                </a:highlight>
                <a:latin typeface="Arial"/>
                <a:ea typeface="Arial"/>
                <a:cs typeface="Arial"/>
                <a:sym typeface="Arial"/>
              </a:rPr>
              <a:t>humanising</a:t>
            </a:r>
            <a:r>
              <a:rPr lang="en-US" sz="1050" dirty="0">
                <a:solidFill>
                  <a:schemeClr val="dk1"/>
                </a:solidFill>
                <a:highlight>
                  <a:schemeClr val="lt1"/>
                </a:highlight>
                <a:latin typeface="Arial"/>
                <a:ea typeface="Arial"/>
                <a:cs typeface="Arial"/>
                <a:sym typeface="Arial"/>
              </a:rPr>
              <a:t> ourselves to our learner</a:t>
            </a:r>
            <a:endParaRPr sz="1050" dirty="0">
              <a:latin typeface="Arial"/>
              <a:ea typeface="Arial"/>
              <a:cs typeface="Arial"/>
              <a:sym typeface="Arial"/>
            </a:endParaRPr>
          </a:p>
          <a:p>
            <a:pPr marL="914400" lvl="0" indent="-292100" algn="l" rtl="0">
              <a:lnSpc>
                <a:spcPct val="115000"/>
              </a:lnSpc>
              <a:spcBef>
                <a:spcPts val="1100"/>
              </a:spcBef>
              <a:spcAft>
                <a:spcPts val="0"/>
              </a:spcAft>
              <a:buClr>
                <a:schemeClr val="dk1"/>
              </a:buClr>
              <a:buSzPts val="1000"/>
              <a:buFont typeface="Arial"/>
              <a:buChar char="-"/>
            </a:pPr>
            <a:endParaRPr sz="1000" dirty="0"/>
          </a:p>
        </p:txBody>
      </p:sp>
      <p:sp>
        <p:nvSpPr>
          <p:cNvPr id="293" name="Google Shape;293;g3f9ffbefd7e_1_90:notes"/>
          <p:cNvSpPr txBox="1">
            <a:spLocks noGrp="1"/>
          </p:cNvSpPr>
          <p:nvPr>
            <p:ph type="sldNum" idx="12"/>
          </p:nvPr>
        </p:nvSpPr>
        <p:spPr>
          <a:xfrm>
            <a:off x="3884613" y="11580813"/>
            <a:ext cx="2971800" cy="6111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22</a:t>
            </a:fld>
            <a:endParaRPr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g3fb4b29c3ef_0_20:notes"/>
          <p:cNvSpPr>
            <a:spLocks noGrp="1" noRot="1" noChangeAspect="1"/>
          </p:cNvSpPr>
          <p:nvPr>
            <p:ph type="sldImg" idx="2"/>
          </p:nvPr>
        </p:nvSpPr>
        <p:spPr>
          <a:xfrm>
            <a:off x="-228600" y="1524000"/>
            <a:ext cx="7315200" cy="41148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dirty="0"/>
          </a:p>
        </p:txBody>
      </p:sp>
      <p:sp>
        <p:nvSpPr>
          <p:cNvPr id="300" name="Google Shape;300;g3fb4b29c3ef_0_20:notes"/>
          <p:cNvSpPr txBox="1">
            <a:spLocks noGrp="1"/>
          </p:cNvSpPr>
          <p:nvPr>
            <p:ph type="body" idx="1"/>
          </p:nvPr>
        </p:nvSpPr>
        <p:spPr>
          <a:xfrm>
            <a:off x="685800" y="5867400"/>
            <a:ext cx="5486400" cy="4800600"/>
          </a:xfrm>
          <a:prstGeom prst="rect">
            <a:avLst/>
          </a:prstGeom>
        </p:spPr>
        <p:txBody>
          <a:bodyPr spcFirstLastPara="1" wrap="square" lIns="91425" tIns="45700" rIns="91425" bIns="45700" anchor="t" anchorCtr="0">
            <a:noAutofit/>
          </a:bodyPr>
          <a:lstStyle/>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"We've just talked about appropriate self-disclosure and how allowing learners to see parts of the real person behind the teacher can help build trust and rapport.</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One useful way of understanding this comes from Stephen Covey's concept of the Emotional Bank Account.</a:t>
            </a:r>
            <a:endParaRPr sz="1050" u="sng" dirty="0">
              <a:solidFill>
                <a:schemeClr val="hlink"/>
              </a:solidFill>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Covey suggests that relationships work a little like bank accounts.</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Positive interactions create deposits.</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Negative interactions create withdrawals.</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The more deposits we make, the greater the trust and goodwill within the relationship.</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What's useful about this idea is that it highlights how relationships aren't built through one big moment.</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They're built through many small interactions over time.</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For example, remembering a learner's name is a deposit.</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Asking how an interview went is a deposit.</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Showing empathy when somebody is struggling is a deposit.</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Sharing a relevant story about your own language learning experiences is a deposit.</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Admitting that you've made a mistake is often a deposit too, because it humanises you.</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These small actions communicate a message to learners:</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'I see you.' 'I value you.' 'You matter in this space.'</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Over time, these deposits create trust.</a:t>
            </a:r>
          </a:p>
          <a:p>
            <a:pPr marL="0" lvl="0" indent="0" algn="l" rtl="0">
              <a:lnSpc>
                <a:spcPct val="142857"/>
              </a:lnSpc>
              <a:spcBef>
                <a:spcPts val="1100"/>
              </a:spcBef>
              <a:spcAft>
                <a:spcPts val="0"/>
              </a:spcAft>
              <a:buClr>
                <a:schemeClr val="dk1"/>
              </a:buClr>
              <a:buSzPts val="1100"/>
              <a:buFont typeface="Arial"/>
              <a:buNone/>
            </a:pPr>
            <a:endParaRPr lang="en-US"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Whereas the following are negative withdrawals:</a:t>
            </a:r>
          </a:p>
          <a:p>
            <a:pPr marL="457200" lvl="0" indent="-342900" algn="l" rtl="0">
              <a:lnSpc>
                <a:spcPct val="142857"/>
              </a:lnSpc>
              <a:spcBef>
                <a:spcPts val="1100"/>
              </a:spcBef>
              <a:spcAft>
                <a:spcPts val="0"/>
              </a:spcAft>
              <a:buClr>
                <a:schemeClr val="dk1"/>
              </a:buClr>
              <a:buSzPts val="1800"/>
              <a:buFont typeface="Arial"/>
              <a:buChar char="●"/>
            </a:pPr>
            <a:r>
              <a:rPr lang="en-GB" sz="1050" dirty="0">
                <a:solidFill>
                  <a:schemeClr val="dk1"/>
                </a:solidFill>
              </a:rPr>
              <a:t>Dismissing concerns</a:t>
            </a:r>
          </a:p>
          <a:p>
            <a:pPr marL="457200" lvl="0" indent="-342900" algn="l" rtl="0">
              <a:lnSpc>
                <a:spcPct val="142857"/>
              </a:lnSpc>
              <a:spcBef>
                <a:spcPts val="0"/>
              </a:spcBef>
              <a:spcAft>
                <a:spcPts val="0"/>
              </a:spcAft>
              <a:buClr>
                <a:schemeClr val="dk1"/>
              </a:buClr>
              <a:buSzPts val="1800"/>
              <a:buFont typeface="Arial"/>
              <a:buChar char="●"/>
            </a:pPr>
            <a:r>
              <a:rPr lang="en-GB" sz="1050" dirty="0">
                <a:solidFill>
                  <a:schemeClr val="dk1"/>
                </a:solidFill>
              </a:rPr>
              <a:t>Inconsistency</a:t>
            </a:r>
          </a:p>
          <a:p>
            <a:pPr marL="457200" lvl="0" indent="-342900" algn="l" rtl="0">
              <a:lnSpc>
                <a:spcPct val="142857"/>
              </a:lnSpc>
              <a:spcBef>
                <a:spcPts val="0"/>
              </a:spcBef>
              <a:spcAft>
                <a:spcPts val="0"/>
              </a:spcAft>
              <a:buClr>
                <a:schemeClr val="dk1"/>
              </a:buClr>
              <a:buSzPts val="1800"/>
              <a:buFont typeface="Arial"/>
              <a:buChar char="●"/>
            </a:pPr>
            <a:r>
              <a:rPr lang="en-GB" sz="1050" dirty="0">
                <a:solidFill>
                  <a:schemeClr val="dk1"/>
                </a:solidFill>
              </a:rPr>
              <a:t>Public criticism or embarrassment</a:t>
            </a:r>
          </a:p>
          <a:p>
            <a:pPr marL="457200" lvl="0" indent="-342900" algn="l" rtl="0">
              <a:lnSpc>
                <a:spcPct val="142857"/>
              </a:lnSpc>
              <a:spcBef>
                <a:spcPts val="0"/>
              </a:spcBef>
              <a:spcAft>
                <a:spcPts val="0"/>
              </a:spcAft>
              <a:buClr>
                <a:schemeClr val="dk1"/>
              </a:buClr>
              <a:buSzPts val="1800"/>
              <a:buFont typeface="Arial"/>
              <a:buChar char="●"/>
            </a:pPr>
            <a:r>
              <a:rPr lang="en-GB" sz="1050" dirty="0">
                <a:solidFill>
                  <a:schemeClr val="dk1"/>
                </a:solidFill>
              </a:rPr>
              <a:t>Failing to listen</a:t>
            </a:r>
          </a:p>
          <a:p>
            <a:pPr marL="457200" lvl="0" indent="-342900" algn="l" rtl="0">
              <a:lnSpc>
                <a:spcPct val="142857"/>
              </a:lnSpc>
              <a:spcBef>
                <a:spcPts val="0"/>
              </a:spcBef>
              <a:spcAft>
                <a:spcPts val="0"/>
              </a:spcAft>
              <a:buClr>
                <a:schemeClr val="dk1"/>
              </a:buClr>
              <a:buSzPts val="1800"/>
              <a:buFont typeface="Arial"/>
              <a:buChar char="●"/>
            </a:pPr>
            <a:r>
              <a:rPr lang="en-GB" sz="1050" dirty="0">
                <a:solidFill>
                  <a:schemeClr val="dk1"/>
                </a:solidFill>
              </a:rPr>
              <a:t>Breaking trust</a:t>
            </a:r>
          </a:p>
          <a:p>
            <a:pPr marL="457200" lvl="0" indent="-342900" algn="l" rtl="0">
              <a:lnSpc>
                <a:spcPct val="142857"/>
              </a:lnSpc>
              <a:spcBef>
                <a:spcPts val="0"/>
              </a:spcBef>
              <a:spcAft>
                <a:spcPts val="0"/>
              </a:spcAft>
              <a:buClr>
                <a:schemeClr val="dk1"/>
              </a:buClr>
              <a:buSzPts val="1800"/>
              <a:buFont typeface="Arial"/>
              <a:buChar char="●"/>
            </a:pPr>
            <a:r>
              <a:rPr lang="en-GB" sz="1050" dirty="0">
                <a:solidFill>
                  <a:schemeClr val="dk1"/>
                </a:solidFill>
              </a:rPr>
              <a:t>Ignoring individual needs</a:t>
            </a:r>
          </a:p>
          <a:p>
            <a:pPr marL="0" lvl="0" indent="0" algn="l" rtl="0">
              <a:lnSpc>
                <a:spcPct val="142857"/>
              </a:lnSpc>
              <a:spcBef>
                <a:spcPts val="1100"/>
              </a:spcBef>
              <a:spcAft>
                <a:spcPts val="0"/>
              </a:spcAft>
              <a:buClr>
                <a:schemeClr val="dk1"/>
              </a:buClr>
              <a:buSzPts val="1100"/>
              <a:buFont typeface="Arial"/>
              <a:buNone/>
            </a:pP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And trust is particularly important in ESOL classrooms because language learning involves vulnerability. People are taking risks every time they speak.</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An interesting connection to wellbeing is that strong relationships can actually reduce emotional labour.</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When learners trust us, classrooms often feel safer, communication becomes easier, behaviour issues can reduce, and learners are more willing to participate.</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In other words, we're spending less energy maintaining distance and more energy working within a relationship that already has trust built into it.</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This links back to the discussion we've just had about authenticity.</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If our classroom persona is very different from who we really are, relationship-building can feel like another performance.</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But when we use appropriate self-disclosure, warmth, humour and authenticity, we're often building those emotional deposits in a more natural way.</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We're not creating a relationship through performance alone.</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We're creating it through genuine human connection.</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And that can actually make teaching feel less emotionally demanding rather than more.</a:t>
            </a:r>
            <a:endParaRPr sz="1050" dirty="0">
              <a:latin typeface="Arial"/>
              <a:ea typeface="Arial"/>
              <a:cs typeface="Arial"/>
              <a:sym typeface="Arial"/>
            </a:endParaRPr>
          </a:p>
          <a:p>
            <a:pPr marL="0" lvl="0" indent="0" algn="l" rtl="0">
              <a:lnSpc>
                <a:spcPct val="115000"/>
              </a:lnSpc>
              <a:spcBef>
                <a:spcPts val="1100"/>
              </a:spcBef>
              <a:spcAft>
                <a:spcPts val="0"/>
              </a:spcAft>
              <a:buNone/>
            </a:pPr>
            <a:endParaRPr sz="1000" dirty="0">
              <a:highlight>
                <a:srgbClr val="FFFFFF"/>
              </a:highlight>
              <a:latin typeface="Arial"/>
              <a:ea typeface="Arial"/>
              <a:cs typeface="Arial"/>
              <a:sym typeface="Arial"/>
            </a:endParaRPr>
          </a:p>
        </p:txBody>
      </p:sp>
      <p:sp>
        <p:nvSpPr>
          <p:cNvPr id="301" name="Google Shape;301;g3fb4b29c3ef_0_20:notes"/>
          <p:cNvSpPr txBox="1">
            <a:spLocks noGrp="1"/>
          </p:cNvSpPr>
          <p:nvPr>
            <p:ph type="sldNum" idx="12"/>
          </p:nvPr>
        </p:nvSpPr>
        <p:spPr>
          <a:xfrm>
            <a:off x="3884613" y="11580813"/>
            <a:ext cx="2971800" cy="6111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23</a:t>
            </a:fld>
            <a:endParaRPr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p15:notes"/>
          <p:cNvSpPr>
            <a:spLocks noGrp="1" noRot="1" noChangeAspect="1"/>
          </p:cNvSpPr>
          <p:nvPr>
            <p:ph type="sldImg" idx="2"/>
          </p:nvPr>
        </p:nvSpPr>
        <p:spPr>
          <a:xfrm>
            <a:off x="-228600" y="1524000"/>
            <a:ext cx="7315200" cy="4114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308" name="Google Shape;308;p15:notes"/>
          <p:cNvSpPr txBox="1">
            <a:spLocks noGrp="1"/>
          </p:cNvSpPr>
          <p:nvPr>
            <p:ph type="body" idx="1"/>
          </p:nvPr>
        </p:nvSpPr>
        <p:spPr>
          <a:xfrm>
            <a:off x="685800" y="5867400"/>
            <a:ext cx="5486400" cy="480060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Arial"/>
              <a:buChar char="•"/>
            </a:pPr>
            <a:r>
              <a:rPr lang="en-US" dirty="0"/>
              <a:t>read slide</a:t>
            </a: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br>
              <a:rPr lang="en-US" dirty="0">
                <a:solidFill>
                  <a:srgbClr val="444444"/>
                </a:solidFill>
              </a:rPr>
            </a:br>
            <a:endParaRPr dirty="0">
              <a:solidFill>
                <a:srgbClr val="444444"/>
              </a:solidFill>
            </a:endParaRPr>
          </a:p>
          <a:p>
            <a:pPr marL="0" lvl="0" indent="0" algn="l" rtl="0">
              <a:spcBef>
                <a:spcPts val="0"/>
              </a:spcBef>
              <a:spcAft>
                <a:spcPts val="0"/>
              </a:spcAft>
              <a:buNone/>
            </a:pPr>
            <a:endParaRPr dirty="0"/>
          </a:p>
        </p:txBody>
      </p:sp>
      <p:sp>
        <p:nvSpPr>
          <p:cNvPr id="309" name="Google Shape;309;p15:notes"/>
          <p:cNvSpPr txBox="1">
            <a:spLocks noGrp="1"/>
          </p:cNvSpPr>
          <p:nvPr>
            <p:ph type="sldNum" idx="12"/>
          </p:nvPr>
        </p:nvSpPr>
        <p:spPr>
          <a:xfrm>
            <a:off x="3884613" y="11580813"/>
            <a:ext cx="2971800" cy="6111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24</a:t>
            </a:fld>
            <a:endParaRPr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g3f9ffbefd7e_1_97:notes"/>
          <p:cNvSpPr>
            <a:spLocks noGrp="1" noRot="1" noChangeAspect="1"/>
          </p:cNvSpPr>
          <p:nvPr>
            <p:ph type="sldImg" idx="2"/>
          </p:nvPr>
        </p:nvSpPr>
        <p:spPr>
          <a:xfrm>
            <a:off x="-228600" y="1524000"/>
            <a:ext cx="7315200" cy="41148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dirty="0"/>
          </a:p>
        </p:txBody>
      </p:sp>
      <p:sp>
        <p:nvSpPr>
          <p:cNvPr id="317" name="Google Shape;317;g3f9ffbefd7e_1_97:notes"/>
          <p:cNvSpPr txBox="1">
            <a:spLocks noGrp="1"/>
          </p:cNvSpPr>
          <p:nvPr>
            <p:ph type="body" idx="1"/>
          </p:nvPr>
        </p:nvSpPr>
        <p:spPr>
          <a:xfrm>
            <a:off x="685800" y="5867400"/>
            <a:ext cx="5486400" cy="4800600"/>
          </a:xfrm>
          <a:prstGeom prst="rect">
            <a:avLst/>
          </a:prstGeom>
        </p:spPr>
        <p:txBody>
          <a:bodyPr spcFirstLastPara="1" wrap="square" lIns="91425" tIns="45700" rIns="91425" bIns="45700" anchor="t" anchorCtr="0">
            <a:noAutofit/>
          </a:bodyPr>
          <a:lstStyle/>
          <a:p>
            <a:pPr marL="0" lvl="0" indent="0" algn="l" rtl="0">
              <a:lnSpc>
                <a:spcPct val="142857"/>
              </a:lnSpc>
              <a:spcBef>
                <a:spcPts val="0"/>
              </a:spcBef>
              <a:spcAft>
                <a:spcPts val="0"/>
              </a:spcAft>
              <a:buClr>
                <a:schemeClr val="dk1"/>
              </a:buClr>
              <a:buSzPts val="1100"/>
              <a:buFont typeface="Arial"/>
              <a:buNone/>
            </a:pPr>
            <a:r>
              <a:rPr lang="en-US" sz="1050" dirty="0">
                <a:latin typeface="Arial"/>
                <a:ea typeface="Arial"/>
                <a:cs typeface="Arial"/>
                <a:sym typeface="Arial"/>
              </a:rPr>
              <a:t>"One of the simplest ways teachers make emotional deposits is through warmth and humour. In fact, research suggests humour is one of the most powerful tools we have for reducing anxiety and strengthening classroom relationships. Very importantly it can help increase teacher approachability.</a:t>
            </a:r>
            <a:endParaRPr sz="1050" dirty="0">
              <a:latin typeface="Arial"/>
              <a:ea typeface="Arial"/>
              <a:cs typeface="Arial"/>
              <a:sym typeface="Arial"/>
            </a:endParaRPr>
          </a:p>
          <a:p>
            <a:pPr marL="0" lvl="0" indent="0" algn="l" rtl="0">
              <a:spcBef>
                <a:spcPts val="0"/>
              </a:spcBef>
              <a:spcAft>
                <a:spcPts val="0"/>
              </a:spcAft>
              <a:buClr>
                <a:schemeClr val="dk1"/>
              </a:buClr>
              <a:buFont typeface="Arial"/>
              <a:buNone/>
            </a:pPr>
            <a:endParaRPr dirty="0"/>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Humor </a:t>
            </a:r>
            <a:r>
              <a:rPr lang="en-US" sz="1050" dirty="0" err="1">
                <a:latin typeface="Arial"/>
                <a:ea typeface="Arial"/>
                <a:cs typeface="Arial"/>
                <a:sym typeface="Arial"/>
              </a:rPr>
              <a:t>isnt</a:t>
            </a:r>
            <a:r>
              <a:rPr lang="en-US" sz="1050" dirty="0">
                <a:latin typeface="Arial"/>
                <a:ea typeface="Arial"/>
                <a:cs typeface="Arial"/>
                <a:sym typeface="Arial"/>
              </a:rPr>
              <a:t> entertainment, it actually is a pedagogical tool that helps create psychological safety</a:t>
            </a: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It reminds learners that mistakes are normal.</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Many language learners associate speaking with risk.</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Humour lowers that risk.</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The overall goal is psychological safety.</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Psychological safety doesn't mean lowering standards.</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It means creating an environment where learners feel safe enough to participate despite uncertainty.</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In language classrooms, that's essential because progress requires risk-taking."</a:t>
            </a:r>
            <a:endParaRPr sz="1050" dirty="0">
              <a:latin typeface="Arial"/>
              <a:ea typeface="Arial"/>
              <a:cs typeface="Arial"/>
              <a:sym typeface="Arial"/>
            </a:endParaRPr>
          </a:p>
          <a:p>
            <a:pPr marL="0" lvl="0" indent="0" algn="l" rtl="0">
              <a:spcBef>
                <a:spcPts val="1100"/>
              </a:spcBef>
              <a:spcAft>
                <a:spcPts val="0"/>
              </a:spcAft>
              <a:buClr>
                <a:schemeClr val="dk1"/>
              </a:buClr>
              <a:buFont typeface="Arial"/>
              <a:buNone/>
            </a:pPr>
            <a:endParaRPr dirty="0"/>
          </a:p>
          <a:p>
            <a:pPr marL="0" lvl="0" indent="0" algn="l" rtl="0">
              <a:spcBef>
                <a:spcPts val="0"/>
              </a:spcBef>
              <a:spcAft>
                <a:spcPts val="0"/>
              </a:spcAft>
              <a:buClr>
                <a:schemeClr val="dk1"/>
              </a:buClr>
              <a:buFont typeface="Arial"/>
              <a:buNone/>
            </a:pPr>
            <a:br>
              <a:rPr lang="en-US" dirty="0">
                <a:solidFill>
                  <a:srgbClr val="444444"/>
                </a:solidFill>
              </a:rPr>
            </a:br>
            <a:endParaRPr dirty="0"/>
          </a:p>
        </p:txBody>
      </p:sp>
      <p:sp>
        <p:nvSpPr>
          <p:cNvPr id="318" name="Google Shape;318;g3f9ffbefd7e_1_97:notes"/>
          <p:cNvSpPr txBox="1">
            <a:spLocks noGrp="1"/>
          </p:cNvSpPr>
          <p:nvPr>
            <p:ph type="sldNum" idx="12"/>
          </p:nvPr>
        </p:nvSpPr>
        <p:spPr>
          <a:xfrm>
            <a:off x="3884613" y="11580813"/>
            <a:ext cx="2971800" cy="6111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25</a:t>
            </a:fld>
            <a:endParaRPr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g3f9ffbefd7e_1_106:notes"/>
          <p:cNvSpPr>
            <a:spLocks noGrp="1" noRot="1" noChangeAspect="1"/>
          </p:cNvSpPr>
          <p:nvPr>
            <p:ph type="sldImg" idx="2"/>
          </p:nvPr>
        </p:nvSpPr>
        <p:spPr>
          <a:xfrm>
            <a:off x="-228600" y="1524000"/>
            <a:ext cx="7315200" cy="41148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dirty="0"/>
          </a:p>
        </p:txBody>
      </p:sp>
      <p:sp>
        <p:nvSpPr>
          <p:cNvPr id="324" name="Google Shape;324;g3f9ffbefd7e_1_106:notes"/>
          <p:cNvSpPr txBox="1">
            <a:spLocks noGrp="1"/>
          </p:cNvSpPr>
          <p:nvPr>
            <p:ph type="body" idx="1"/>
          </p:nvPr>
        </p:nvSpPr>
        <p:spPr>
          <a:xfrm>
            <a:off x="685800" y="5867400"/>
            <a:ext cx="5486400" cy="4800600"/>
          </a:xfrm>
          <a:prstGeom prst="rect">
            <a:avLst/>
          </a:prstGeom>
        </p:spPr>
        <p:txBody>
          <a:bodyPr spcFirstLastPara="1" wrap="square" lIns="91425" tIns="45700" rIns="91425" bIns="45700" anchor="t" anchorCtr="0">
            <a:noAutofit/>
          </a:bodyPr>
          <a:lstStyle/>
          <a:p>
            <a:pPr marL="0" lvl="0" indent="-76200" algn="l" rtl="0">
              <a:lnSpc>
                <a:spcPct val="142857"/>
              </a:lnSpc>
              <a:spcBef>
                <a:spcPts val="0"/>
              </a:spcBef>
              <a:spcAft>
                <a:spcPts val="0"/>
              </a:spcAft>
              <a:buClr>
                <a:schemeClr val="dk1"/>
              </a:buClr>
              <a:buSzPts val="1200"/>
              <a:buChar char="•"/>
            </a:pPr>
            <a:r>
              <a:rPr lang="en-US" sz="1050" dirty="0">
                <a:latin typeface="Arial"/>
                <a:ea typeface="Arial"/>
                <a:cs typeface="Arial"/>
                <a:sym typeface="Arial"/>
              </a:rPr>
              <a:t>Creating these environments clearly benefits learners, but it requires a considerable investment of emotional energy from teachers. That brings us to an important question: what happens when the emotional demands of teaching consistently exceed our capacity to recover?</a:t>
            </a:r>
            <a:endParaRPr sz="1050" dirty="0">
              <a:latin typeface="Arial"/>
              <a:ea typeface="Arial"/>
              <a:cs typeface="Arial"/>
              <a:sym typeface="Arial"/>
            </a:endParaRPr>
          </a:p>
          <a:p>
            <a:pPr marL="0" lvl="0" indent="0" algn="l" rtl="0">
              <a:lnSpc>
                <a:spcPct val="142857"/>
              </a:lnSpc>
              <a:spcBef>
                <a:spcPts val="1100"/>
              </a:spcBef>
              <a:spcAft>
                <a:spcPts val="0"/>
              </a:spcAft>
              <a:buNone/>
            </a:pPr>
            <a:r>
              <a:rPr lang="en-US" sz="1050" dirty="0">
                <a:latin typeface="Arial"/>
                <a:ea typeface="Arial"/>
                <a:cs typeface="Arial"/>
                <a:sym typeface="Arial"/>
              </a:rPr>
              <a:t>this is perhaps the most important section of today's webinar.</a:t>
            </a:r>
            <a:endParaRPr sz="1050" dirty="0">
              <a:latin typeface="Arial"/>
              <a:ea typeface="Arial"/>
              <a:cs typeface="Arial"/>
              <a:sym typeface="Arial"/>
            </a:endParaRPr>
          </a:p>
          <a:p>
            <a:pPr marL="0" lvl="0" indent="-76200" algn="l" rtl="0">
              <a:lnSpc>
                <a:spcPct val="142857"/>
              </a:lnSpc>
              <a:spcBef>
                <a:spcPts val="1100"/>
              </a:spcBef>
              <a:spcAft>
                <a:spcPts val="0"/>
              </a:spcAft>
              <a:buClr>
                <a:schemeClr val="dk1"/>
              </a:buClr>
              <a:buSzPts val="1200"/>
              <a:buChar char="•"/>
            </a:pPr>
            <a:r>
              <a:rPr lang="en-US" sz="1050" dirty="0">
                <a:latin typeface="Arial"/>
                <a:ea typeface="Arial"/>
                <a:cs typeface="Arial"/>
                <a:sym typeface="Arial"/>
              </a:rPr>
              <a:t>Caring is one of our greatest strengths as teachers.</a:t>
            </a:r>
            <a:endParaRPr sz="1050" dirty="0">
              <a:latin typeface="Arial"/>
              <a:ea typeface="Arial"/>
              <a:cs typeface="Arial"/>
              <a:sym typeface="Arial"/>
            </a:endParaRPr>
          </a:p>
          <a:p>
            <a:pPr marL="0" lvl="0" indent="-76200" algn="l" rtl="0">
              <a:lnSpc>
                <a:spcPct val="142857"/>
              </a:lnSpc>
              <a:spcBef>
                <a:spcPts val="0"/>
              </a:spcBef>
              <a:spcAft>
                <a:spcPts val="0"/>
              </a:spcAft>
              <a:buClr>
                <a:schemeClr val="dk1"/>
              </a:buClr>
              <a:buSzPts val="1200"/>
              <a:buChar char="•"/>
            </a:pPr>
            <a:r>
              <a:rPr lang="en-US" sz="1050" dirty="0">
                <a:latin typeface="Arial"/>
                <a:ea typeface="Arial"/>
                <a:cs typeface="Arial"/>
                <a:sym typeface="Arial"/>
              </a:rPr>
              <a:t>But caring has a cost.</a:t>
            </a:r>
            <a:endParaRPr sz="1050" dirty="0">
              <a:latin typeface="Arial"/>
              <a:ea typeface="Arial"/>
              <a:cs typeface="Arial"/>
              <a:sym typeface="Arial"/>
            </a:endParaRPr>
          </a:p>
          <a:p>
            <a:pPr marL="0" lvl="0" indent="-76200" algn="l" rtl="0">
              <a:lnSpc>
                <a:spcPct val="142857"/>
              </a:lnSpc>
              <a:spcBef>
                <a:spcPts val="0"/>
              </a:spcBef>
              <a:spcAft>
                <a:spcPts val="0"/>
              </a:spcAft>
              <a:buClr>
                <a:schemeClr val="dk1"/>
              </a:buClr>
              <a:buSzPts val="1200"/>
              <a:buChar char="•"/>
            </a:pPr>
            <a:r>
              <a:rPr lang="en-US" sz="1050" dirty="0">
                <a:latin typeface="Arial"/>
                <a:ea typeface="Arial"/>
                <a:cs typeface="Arial"/>
                <a:sym typeface="Arial"/>
              </a:rPr>
              <a:t>Emotional labour isn't inherently negative.</a:t>
            </a:r>
            <a:endParaRPr sz="1050" dirty="0">
              <a:latin typeface="Arial"/>
              <a:ea typeface="Arial"/>
              <a:cs typeface="Arial"/>
              <a:sym typeface="Arial"/>
            </a:endParaRPr>
          </a:p>
          <a:p>
            <a:pPr marL="0" lvl="0" indent="-76200" algn="l" rtl="0">
              <a:lnSpc>
                <a:spcPct val="142857"/>
              </a:lnSpc>
              <a:spcBef>
                <a:spcPts val="0"/>
              </a:spcBef>
              <a:spcAft>
                <a:spcPts val="0"/>
              </a:spcAft>
              <a:buClr>
                <a:schemeClr val="dk1"/>
              </a:buClr>
              <a:buSzPts val="1200"/>
              <a:buChar char="•"/>
            </a:pPr>
            <a:r>
              <a:rPr lang="en-US" sz="1050" dirty="0">
                <a:latin typeface="Arial"/>
                <a:ea typeface="Arial"/>
                <a:cs typeface="Arial"/>
                <a:sym typeface="Arial"/>
              </a:rPr>
              <a:t>In fact, it helps us build meaningful relationships.</a:t>
            </a:r>
            <a:endParaRPr sz="1050" dirty="0">
              <a:latin typeface="Arial"/>
              <a:ea typeface="Arial"/>
              <a:cs typeface="Arial"/>
              <a:sym typeface="Arial"/>
            </a:endParaRPr>
          </a:p>
          <a:p>
            <a:pPr marL="0" lvl="0" indent="-76200" algn="l" rtl="0">
              <a:lnSpc>
                <a:spcPct val="142857"/>
              </a:lnSpc>
              <a:spcBef>
                <a:spcPts val="0"/>
              </a:spcBef>
              <a:spcAft>
                <a:spcPts val="0"/>
              </a:spcAft>
              <a:buClr>
                <a:schemeClr val="dk1"/>
              </a:buClr>
              <a:buSzPts val="1200"/>
              <a:buChar char="•"/>
            </a:pPr>
            <a:r>
              <a:rPr lang="en-US" sz="1050" dirty="0">
                <a:latin typeface="Arial"/>
                <a:ea typeface="Arial"/>
                <a:cs typeface="Arial"/>
                <a:sym typeface="Arial"/>
              </a:rPr>
              <a:t>Problems emerge when emotional output continuously exceeds emotional recovery.</a:t>
            </a:r>
            <a:endParaRPr sz="1050" dirty="0">
              <a:latin typeface="Arial"/>
              <a:ea typeface="Arial"/>
              <a:cs typeface="Arial"/>
              <a:sym typeface="Arial"/>
            </a:endParaRPr>
          </a:p>
          <a:p>
            <a:pPr marL="0" lvl="0" indent="-76200" algn="l" rtl="0">
              <a:lnSpc>
                <a:spcPct val="142857"/>
              </a:lnSpc>
              <a:spcBef>
                <a:spcPts val="0"/>
              </a:spcBef>
              <a:spcAft>
                <a:spcPts val="0"/>
              </a:spcAft>
              <a:buClr>
                <a:schemeClr val="dk1"/>
              </a:buClr>
              <a:buSzPts val="1200"/>
              <a:buChar char="•"/>
            </a:pPr>
            <a:r>
              <a:rPr lang="en-US" sz="1050" dirty="0">
                <a:latin typeface="Arial"/>
                <a:ea typeface="Arial"/>
                <a:cs typeface="Arial"/>
                <a:sym typeface="Arial"/>
              </a:rPr>
              <a:t>Think of emotional energy as a bank account.</a:t>
            </a:r>
            <a:endParaRPr sz="1050" dirty="0">
              <a:latin typeface="Arial"/>
              <a:ea typeface="Arial"/>
              <a:cs typeface="Arial"/>
              <a:sym typeface="Arial"/>
            </a:endParaRPr>
          </a:p>
          <a:p>
            <a:pPr marL="0" lvl="0" indent="-76200" algn="l" rtl="0">
              <a:lnSpc>
                <a:spcPct val="142857"/>
              </a:lnSpc>
              <a:spcBef>
                <a:spcPts val="0"/>
              </a:spcBef>
              <a:spcAft>
                <a:spcPts val="0"/>
              </a:spcAft>
              <a:buClr>
                <a:schemeClr val="dk1"/>
              </a:buClr>
              <a:buSzPts val="1200"/>
              <a:buChar char="•"/>
            </a:pPr>
            <a:r>
              <a:rPr lang="en-US" sz="1050" dirty="0">
                <a:latin typeface="Arial"/>
                <a:ea typeface="Arial"/>
                <a:cs typeface="Arial"/>
                <a:sym typeface="Arial"/>
              </a:rPr>
              <a:t>Every lesson, difficult conversation, safeguarding concern or learner crisis becomes a withdrawal.</a:t>
            </a:r>
            <a:endParaRPr sz="1050" dirty="0">
              <a:latin typeface="Arial"/>
              <a:ea typeface="Arial"/>
              <a:cs typeface="Arial"/>
              <a:sym typeface="Arial"/>
            </a:endParaRPr>
          </a:p>
          <a:p>
            <a:pPr marL="0" lvl="0" indent="-76200" algn="l" rtl="0">
              <a:lnSpc>
                <a:spcPct val="142857"/>
              </a:lnSpc>
              <a:spcBef>
                <a:spcPts val="0"/>
              </a:spcBef>
              <a:spcAft>
                <a:spcPts val="0"/>
              </a:spcAft>
              <a:buClr>
                <a:schemeClr val="dk1"/>
              </a:buClr>
              <a:buSzPts val="1200"/>
              <a:buChar char="•"/>
            </a:pPr>
            <a:r>
              <a:rPr lang="en-US" sz="1050" dirty="0">
                <a:latin typeface="Arial"/>
                <a:ea typeface="Arial"/>
                <a:cs typeface="Arial"/>
                <a:sym typeface="Arial"/>
              </a:rPr>
              <a:t>What deposits are going back in?</a:t>
            </a:r>
            <a:endParaRPr sz="1050" dirty="0">
              <a:latin typeface="Arial"/>
              <a:ea typeface="Arial"/>
              <a:cs typeface="Arial"/>
              <a:sym typeface="Arial"/>
            </a:endParaRPr>
          </a:p>
          <a:p>
            <a:pPr marL="0" lvl="0" indent="-76200" algn="l" rtl="0">
              <a:lnSpc>
                <a:spcPct val="142857"/>
              </a:lnSpc>
              <a:spcBef>
                <a:spcPts val="0"/>
              </a:spcBef>
              <a:spcAft>
                <a:spcPts val="0"/>
              </a:spcAft>
              <a:buClr>
                <a:schemeClr val="dk1"/>
              </a:buClr>
              <a:buSzPts val="1200"/>
              <a:buChar char="•"/>
            </a:pPr>
            <a:r>
              <a:rPr lang="en-US" sz="1050" dirty="0">
                <a:latin typeface="Arial"/>
                <a:ea typeface="Arial"/>
                <a:cs typeface="Arial"/>
                <a:sym typeface="Arial"/>
              </a:rPr>
              <a:t>Many teachers find that they're very good at giving emotional support but less skilled at recovering.</a:t>
            </a:r>
          </a:p>
          <a:p>
            <a:pPr marL="0" lvl="0" indent="-76200" algn="l" rtl="0">
              <a:lnSpc>
                <a:spcPct val="142857"/>
              </a:lnSpc>
              <a:spcBef>
                <a:spcPts val="0"/>
              </a:spcBef>
              <a:spcAft>
                <a:spcPts val="0"/>
              </a:spcAft>
              <a:buClr>
                <a:schemeClr val="dk1"/>
              </a:buClr>
              <a:buSzPts val="1200"/>
              <a:buChar char="•"/>
            </a:pPr>
            <a:r>
              <a:rPr lang="en-US" sz="1050" dirty="0">
                <a:latin typeface="Arial"/>
                <a:ea typeface="Arial"/>
                <a:cs typeface="Arial"/>
                <a:sym typeface="Arial"/>
              </a:rPr>
              <a:t>Some of the consequences of a lot of emotional </a:t>
            </a:r>
            <a:r>
              <a:rPr lang="en-US" sz="1050" dirty="0" err="1">
                <a:latin typeface="Arial"/>
                <a:ea typeface="Arial"/>
                <a:cs typeface="Arial"/>
                <a:sym typeface="Arial"/>
              </a:rPr>
              <a:t>labour</a:t>
            </a:r>
            <a:r>
              <a:rPr lang="en-US" sz="1050" dirty="0">
                <a:latin typeface="Arial"/>
                <a:ea typeface="Arial"/>
                <a:cs typeface="Arial"/>
                <a:sym typeface="Arial"/>
              </a:rPr>
              <a:t> is exhaustion, burnout, emotional fatigue and stress.</a:t>
            </a:r>
            <a:endParaRPr sz="1050" dirty="0">
              <a:latin typeface="Arial"/>
              <a:ea typeface="Arial"/>
              <a:cs typeface="Arial"/>
              <a:sym typeface="Arial"/>
            </a:endParaRPr>
          </a:p>
          <a:p>
            <a:pPr marL="0" lvl="0" indent="-76200" algn="l" rtl="0">
              <a:lnSpc>
                <a:spcPct val="142857"/>
              </a:lnSpc>
              <a:spcBef>
                <a:spcPts val="0"/>
              </a:spcBef>
              <a:spcAft>
                <a:spcPts val="0"/>
              </a:spcAft>
              <a:buClr>
                <a:schemeClr val="dk1"/>
              </a:buClr>
              <a:buSzPts val="1200"/>
              <a:buChar char="•"/>
            </a:pPr>
            <a:r>
              <a:rPr lang="en-US" sz="1050" dirty="0">
                <a:latin typeface="Arial"/>
                <a:ea typeface="Arial"/>
                <a:cs typeface="Arial"/>
                <a:sym typeface="Arial"/>
              </a:rPr>
              <a:t>which is caused by that imbalance </a:t>
            </a:r>
          </a:p>
          <a:p>
            <a:pPr marL="0" lvl="0" indent="-76200" algn="l" rtl="0">
              <a:lnSpc>
                <a:spcPct val="142857"/>
              </a:lnSpc>
              <a:spcBef>
                <a:spcPts val="0"/>
              </a:spcBef>
              <a:spcAft>
                <a:spcPts val="0"/>
              </a:spcAft>
              <a:buClr>
                <a:schemeClr val="dk1"/>
              </a:buClr>
              <a:buSzPts val="1200"/>
              <a:buChar char="•"/>
            </a:pPr>
            <a:r>
              <a:rPr lang="en-US" sz="1050" dirty="0">
                <a:latin typeface="Arial"/>
                <a:ea typeface="Arial"/>
                <a:cs typeface="Arial"/>
                <a:sym typeface="Arial"/>
              </a:rPr>
              <a:t>One of the most important distinctions we can make is between empathy and responsibility.</a:t>
            </a:r>
            <a:endParaRPr sz="1050" dirty="0">
              <a:latin typeface="Arial"/>
              <a:ea typeface="Arial"/>
              <a:cs typeface="Arial"/>
              <a:sym typeface="Arial"/>
            </a:endParaRPr>
          </a:p>
          <a:p>
            <a:pPr marL="0" lvl="0" indent="-76200" algn="l" rtl="0">
              <a:lnSpc>
                <a:spcPct val="142857"/>
              </a:lnSpc>
              <a:spcBef>
                <a:spcPts val="0"/>
              </a:spcBef>
              <a:spcAft>
                <a:spcPts val="0"/>
              </a:spcAft>
              <a:buClr>
                <a:schemeClr val="dk1"/>
              </a:buClr>
              <a:buSzPts val="1200"/>
              <a:buChar char="•"/>
            </a:pPr>
            <a:r>
              <a:rPr lang="en-US" sz="1050" dirty="0">
                <a:latin typeface="Arial"/>
                <a:ea typeface="Arial"/>
                <a:cs typeface="Arial"/>
                <a:sym typeface="Arial"/>
              </a:rPr>
              <a:t>Empathy says:</a:t>
            </a:r>
            <a:endParaRPr sz="1050" dirty="0">
              <a:latin typeface="Arial"/>
              <a:ea typeface="Arial"/>
              <a:cs typeface="Arial"/>
              <a:sym typeface="Arial"/>
            </a:endParaRPr>
          </a:p>
          <a:p>
            <a:pPr marL="0" lvl="0" indent="-76200" algn="l" rtl="0">
              <a:lnSpc>
                <a:spcPct val="142857"/>
              </a:lnSpc>
              <a:spcBef>
                <a:spcPts val="0"/>
              </a:spcBef>
              <a:spcAft>
                <a:spcPts val="0"/>
              </a:spcAft>
              <a:buClr>
                <a:schemeClr val="dk1"/>
              </a:buClr>
              <a:buSzPts val="1200"/>
              <a:buChar char="•"/>
            </a:pPr>
            <a:r>
              <a:rPr lang="en-US" sz="1050" dirty="0">
                <a:latin typeface="Arial"/>
                <a:ea typeface="Arial"/>
                <a:cs typeface="Arial"/>
                <a:sym typeface="Arial"/>
              </a:rPr>
              <a:t>'I understand and care.'</a:t>
            </a:r>
            <a:endParaRPr sz="1050" dirty="0">
              <a:latin typeface="Arial"/>
              <a:ea typeface="Arial"/>
              <a:cs typeface="Arial"/>
              <a:sym typeface="Arial"/>
            </a:endParaRPr>
          </a:p>
          <a:p>
            <a:pPr marL="0" lvl="0" indent="-76200" algn="l" rtl="0">
              <a:lnSpc>
                <a:spcPct val="142857"/>
              </a:lnSpc>
              <a:spcBef>
                <a:spcPts val="0"/>
              </a:spcBef>
              <a:spcAft>
                <a:spcPts val="0"/>
              </a:spcAft>
              <a:buClr>
                <a:schemeClr val="dk1"/>
              </a:buClr>
              <a:buSzPts val="1200"/>
              <a:buChar char="•"/>
            </a:pPr>
            <a:r>
              <a:rPr lang="en-US" sz="1050" dirty="0">
                <a:latin typeface="Arial"/>
                <a:ea typeface="Arial"/>
                <a:cs typeface="Arial"/>
                <a:sym typeface="Arial"/>
              </a:rPr>
              <a:t>Responsibility says:</a:t>
            </a:r>
            <a:endParaRPr sz="1050" dirty="0">
              <a:latin typeface="Arial"/>
              <a:ea typeface="Arial"/>
              <a:cs typeface="Arial"/>
              <a:sym typeface="Arial"/>
            </a:endParaRPr>
          </a:p>
          <a:p>
            <a:pPr marL="0" lvl="0" indent="-76200" algn="l" rtl="0">
              <a:lnSpc>
                <a:spcPct val="142857"/>
              </a:lnSpc>
              <a:spcBef>
                <a:spcPts val="0"/>
              </a:spcBef>
              <a:spcAft>
                <a:spcPts val="0"/>
              </a:spcAft>
              <a:buClr>
                <a:schemeClr val="dk1"/>
              </a:buClr>
              <a:buSzPts val="1200"/>
              <a:buChar char="•"/>
            </a:pPr>
            <a:r>
              <a:rPr lang="en-US" sz="1050" dirty="0">
                <a:latin typeface="Arial"/>
                <a:ea typeface="Arial"/>
                <a:cs typeface="Arial"/>
                <a:sym typeface="Arial"/>
              </a:rPr>
              <a:t>'I must fix this.'</a:t>
            </a:r>
            <a:endParaRPr sz="1050" dirty="0">
              <a:latin typeface="Arial"/>
              <a:ea typeface="Arial"/>
              <a:cs typeface="Arial"/>
              <a:sym typeface="Arial"/>
            </a:endParaRPr>
          </a:p>
          <a:p>
            <a:pPr marL="0" lvl="0" indent="-76200" algn="l" rtl="0">
              <a:lnSpc>
                <a:spcPct val="142857"/>
              </a:lnSpc>
              <a:spcBef>
                <a:spcPts val="0"/>
              </a:spcBef>
              <a:spcAft>
                <a:spcPts val="0"/>
              </a:spcAft>
              <a:buClr>
                <a:schemeClr val="dk1"/>
              </a:buClr>
              <a:buSzPts val="1200"/>
              <a:buChar char="•"/>
            </a:pPr>
            <a:r>
              <a:rPr lang="en-US" sz="1050" dirty="0">
                <a:latin typeface="Arial"/>
                <a:ea typeface="Arial"/>
                <a:cs typeface="Arial"/>
                <a:sym typeface="Arial"/>
              </a:rPr>
              <a:t>The second belief is much heavier.</a:t>
            </a:r>
            <a:endParaRPr sz="1050" dirty="0">
              <a:latin typeface="Arial"/>
              <a:ea typeface="Arial"/>
              <a:cs typeface="Arial"/>
              <a:sym typeface="Arial"/>
            </a:endParaRPr>
          </a:p>
          <a:p>
            <a:pPr marL="0" lvl="0" indent="-76200" algn="l" rtl="0">
              <a:lnSpc>
                <a:spcPct val="142857"/>
              </a:lnSpc>
              <a:spcBef>
                <a:spcPts val="0"/>
              </a:spcBef>
              <a:spcAft>
                <a:spcPts val="0"/>
              </a:spcAft>
              <a:buClr>
                <a:schemeClr val="dk1"/>
              </a:buClr>
              <a:buSzPts val="1200"/>
              <a:buChar char="•"/>
            </a:pPr>
            <a:r>
              <a:rPr lang="en-US" sz="1050" dirty="0">
                <a:latin typeface="Arial"/>
                <a:ea typeface="Arial"/>
                <a:cs typeface="Arial"/>
                <a:sym typeface="Arial"/>
              </a:rPr>
              <a:t>As teachers, we often care deeply without actually being responsible for solving every problem.</a:t>
            </a:r>
            <a:endParaRPr sz="1050" dirty="0">
              <a:latin typeface="Arial"/>
              <a:ea typeface="Arial"/>
              <a:cs typeface="Arial"/>
              <a:sym typeface="Arial"/>
            </a:endParaRPr>
          </a:p>
          <a:p>
            <a:pPr marL="0" lvl="0" indent="-76200" algn="l" rtl="0">
              <a:lnSpc>
                <a:spcPct val="142857"/>
              </a:lnSpc>
              <a:spcBef>
                <a:spcPts val="0"/>
              </a:spcBef>
              <a:spcAft>
                <a:spcPts val="0"/>
              </a:spcAft>
              <a:buClr>
                <a:schemeClr val="dk1"/>
              </a:buClr>
              <a:buSzPts val="1200"/>
              <a:buChar char="•"/>
            </a:pPr>
            <a:r>
              <a:rPr lang="en-US" sz="1050" dirty="0">
                <a:latin typeface="Arial"/>
                <a:ea typeface="Arial"/>
                <a:cs typeface="Arial"/>
                <a:sym typeface="Arial"/>
              </a:rPr>
              <a:t>Boundaries help us remain compassionate for longer."</a:t>
            </a:r>
            <a:endParaRPr sz="1050" dirty="0">
              <a:latin typeface="Arial"/>
              <a:ea typeface="Arial"/>
              <a:cs typeface="Arial"/>
              <a:sym typeface="Arial"/>
            </a:endParaRPr>
          </a:p>
        </p:txBody>
      </p:sp>
      <p:sp>
        <p:nvSpPr>
          <p:cNvPr id="325" name="Google Shape;325;g3f9ffbefd7e_1_106:notes"/>
          <p:cNvSpPr txBox="1">
            <a:spLocks noGrp="1"/>
          </p:cNvSpPr>
          <p:nvPr>
            <p:ph type="sldNum" idx="12"/>
          </p:nvPr>
        </p:nvSpPr>
        <p:spPr>
          <a:xfrm>
            <a:off x="3884613" y="11580813"/>
            <a:ext cx="2971800" cy="6111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26</a:t>
            </a:fld>
            <a:endParaRPr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g3f9ffbefd7e_1_115:notes"/>
          <p:cNvSpPr>
            <a:spLocks noGrp="1" noRot="1" noChangeAspect="1"/>
          </p:cNvSpPr>
          <p:nvPr>
            <p:ph type="sldImg" idx="2"/>
          </p:nvPr>
        </p:nvSpPr>
        <p:spPr>
          <a:xfrm>
            <a:off x="-228600" y="1524000"/>
            <a:ext cx="7315200" cy="41148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dirty="0"/>
          </a:p>
        </p:txBody>
      </p:sp>
      <p:sp>
        <p:nvSpPr>
          <p:cNvPr id="331" name="Google Shape;331;g3f9ffbefd7e_1_115:notes"/>
          <p:cNvSpPr txBox="1">
            <a:spLocks noGrp="1"/>
          </p:cNvSpPr>
          <p:nvPr>
            <p:ph type="body" idx="1"/>
          </p:nvPr>
        </p:nvSpPr>
        <p:spPr>
          <a:xfrm>
            <a:off x="685800" y="5867400"/>
            <a:ext cx="5486400" cy="4800600"/>
          </a:xfrm>
          <a:prstGeom prst="rect">
            <a:avLst/>
          </a:prstGeom>
        </p:spPr>
        <p:txBody>
          <a:bodyPr spcFirstLastPara="1" wrap="square" lIns="91425" tIns="45700" rIns="91425" bIns="45700" anchor="t" anchorCtr="0">
            <a:noAutofit/>
          </a:bodyPr>
          <a:lstStyle/>
          <a:p>
            <a:pPr marL="0" lvl="0" indent="0" algn="l" rtl="0">
              <a:lnSpc>
                <a:spcPct val="142857"/>
              </a:lnSpc>
              <a:spcBef>
                <a:spcPts val="1400"/>
              </a:spcBef>
              <a:spcAft>
                <a:spcPts val="0"/>
              </a:spcAft>
              <a:buClr>
                <a:schemeClr val="dk1"/>
              </a:buClr>
              <a:buSzPts val="1100"/>
              <a:buFont typeface="Arial"/>
              <a:buNone/>
            </a:pPr>
            <a:r>
              <a:rPr lang="en-US" sz="1000" b="1" dirty="0">
                <a:latin typeface="Arial"/>
                <a:ea typeface="Arial"/>
                <a:cs typeface="Arial"/>
                <a:sym typeface="Arial"/>
              </a:rPr>
              <a:t>Speaker Notes</a:t>
            </a:r>
            <a:endParaRPr sz="1000" b="1"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00" dirty="0">
                <a:latin typeface="Arial"/>
                <a:ea typeface="Arial"/>
                <a:cs typeface="Arial"/>
                <a:sym typeface="Arial"/>
              </a:rPr>
              <a:t>Ask participants:</a:t>
            </a:r>
            <a:endParaRPr sz="100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00" dirty="0">
                <a:latin typeface="Arial"/>
                <a:ea typeface="Arial"/>
                <a:cs typeface="Arial"/>
                <a:sym typeface="Arial"/>
              </a:rPr>
              <a:t>"What signs do you notice in yourself first?"</a:t>
            </a:r>
            <a:endParaRPr sz="100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00" dirty="0">
                <a:latin typeface="Arial"/>
                <a:ea typeface="Arial"/>
                <a:cs typeface="Arial"/>
                <a:sym typeface="Arial"/>
              </a:rPr>
              <a:t>Encourage reflection without judgement.</a:t>
            </a:r>
            <a:endParaRPr sz="1000" dirty="0">
              <a:latin typeface="Arial"/>
              <a:ea typeface="Arial"/>
              <a:cs typeface="Arial"/>
              <a:sym typeface="Arial"/>
            </a:endParaRPr>
          </a:p>
          <a:p>
            <a:pPr marL="0" lvl="0" indent="0" algn="l" rtl="0">
              <a:spcBef>
                <a:spcPts val="1100"/>
              </a:spcBef>
              <a:spcAft>
                <a:spcPts val="0"/>
              </a:spcAft>
              <a:buClr>
                <a:schemeClr val="dk1"/>
              </a:buClr>
              <a:buSzPts val="1100"/>
              <a:buFont typeface="Arial"/>
              <a:buNone/>
            </a:pPr>
            <a:endParaRPr sz="1800" dirty="0">
              <a:solidFill>
                <a:srgbClr val="3F3F3F"/>
              </a:solidFill>
              <a:latin typeface="Trebuchet MS"/>
              <a:ea typeface="Trebuchet MS"/>
              <a:cs typeface="Trebuchet MS"/>
              <a:sym typeface="Trebuchet MS"/>
            </a:endParaRPr>
          </a:p>
          <a:p>
            <a:pPr marL="0" lvl="0" indent="0" algn="l" rtl="0">
              <a:spcBef>
                <a:spcPts val="0"/>
              </a:spcBef>
              <a:spcAft>
                <a:spcPts val="0"/>
              </a:spcAft>
              <a:buNone/>
            </a:pPr>
            <a:endParaRPr dirty="0"/>
          </a:p>
        </p:txBody>
      </p:sp>
      <p:sp>
        <p:nvSpPr>
          <p:cNvPr id="332" name="Google Shape;332;g3f9ffbefd7e_1_115:notes"/>
          <p:cNvSpPr txBox="1">
            <a:spLocks noGrp="1"/>
          </p:cNvSpPr>
          <p:nvPr>
            <p:ph type="sldNum" idx="12"/>
          </p:nvPr>
        </p:nvSpPr>
        <p:spPr>
          <a:xfrm>
            <a:off x="3884613" y="11580813"/>
            <a:ext cx="2971800" cy="6111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27</a:t>
            </a:fld>
            <a:endParaRPr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Google Shape;338;g3f9ffbefd7e_1_122:notes"/>
          <p:cNvSpPr>
            <a:spLocks noGrp="1" noRot="1" noChangeAspect="1"/>
          </p:cNvSpPr>
          <p:nvPr>
            <p:ph type="sldImg" idx="2"/>
          </p:nvPr>
        </p:nvSpPr>
        <p:spPr>
          <a:xfrm>
            <a:off x="-228600" y="1524000"/>
            <a:ext cx="7315200" cy="41148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dirty="0"/>
          </a:p>
        </p:txBody>
      </p:sp>
      <p:sp>
        <p:nvSpPr>
          <p:cNvPr id="339" name="Google Shape;339;g3f9ffbefd7e_1_122:notes"/>
          <p:cNvSpPr txBox="1">
            <a:spLocks noGrp="1"/>
          </p:cNvSpPr>
          <p:nvPr>
            <p:ph type="body" idx="1"/>
          </p:nvPr>
        </p:nvSpPr>
        <p:spPr>
          <a:xfrm>
            <a:off x="685800" y="5867400"/>
            <a:ext cx="5486400" cy="48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Font typeface="Arial"/>
              <a:buNone/>
            </a:pPr>
            <a:r>
              <a:rPr lang="en-US" dirty="0"/>
              <a:t>Speaker Notes</a:t>
            </a:r>
            <a:endParaRPr dirty="0">
              <a:solidFill>
                <a:srgbClr val="444444"/>
              </a:solidFill>
            </a:endParaRPr>
          </a:p>
          <a:p>
            <a:pPr marL="171450" lvl="0" indent="-171450" algn="l" rtl="0">
              <a:spcBef>
                <a:spcPts val="0"/>
              </a:spcBef>
              <a:spcAft>
                <a:spcPts val="0"/>
              </a:spcAft>
              <a:buClr>
                <a:schemeClr val="dk1"/>
              </a:buClr>
              <a:buSzPts val="1200"/>
              <a:buChar char="•"/>
            </a:pPr>
            <a:r>
              <a:rPr lang="en-US" dirty="0"/>
              <a:t>One of the most important slides.</a:t>
            </a:r>
            <a:endParaRPr dirty="0">
              <a:solidFill>
                <a:srgbClr val="444444"/>
              </a:solidFill>
            </a:endParaRPr>
          </a:p>
          <a:p>
            <a:pPr marL="171450" lvl="0" indent="-171450" algn="l" rtl="0">
              <a:spcBef>
                <a:spcPts val="0"/>
              </a:spcBef>
              <a:spcAft>
                <a:spcPts val="0"/>
              </a:spcAft>
              <a:buClr>
                <a:schemeClr val="dk1"/>
              </a:buClr>
              <a:buSzPts val="1200"/>
              <a:buChar char="•"/>
            </a:pPr>
            <a:r>
              <a:rPr lang="en-US" dirty="0"/>
              <a:t>Distinguish empathy from responsibility.</a:t>
            </a:r>
            <a:endParaRPr dirty="0">
              <a:solidFill>
                <a:srgbClr val="444444"/>
              </a:solidFill>
            </a:endParaRPr>
          </a:p>
          <a:p>
            <a:pPr marL="171450" lvl="0" indent="-171450" algn="l" rtl="0">
              <a:spcBef>
                <a:spcPts val="0"/>
              </a:spcBef>
              <a:spcAft>
                <a:spcPts val="0"/>
              </a:spcAft>
              <a:buClr>
                <a:schemeClr val="dk1"/>
              </a:buClr>
              <a:buSzPts val="1200"/>
              <a:buChar char="•"/>
            </a:pPr>
            <a:r>
              <a:rPr lang="en-US" dirty="0"/>
              <a:t>Explain that supporting learners does not require absorbing every problem.</a:t>
            </a:r>
            <a:endParaRPr dirty="0">
              <a:solidFill>
                <a:srgbClr val="444444"/>
              </a:solidFill>
            </a:endParaRPr>
          </a:p>
          <a:p>
            <a:pPr marL="171450" lvl="0" indent="-171450" algn="l" rtl="0">
              <a:spcBef>
                <a:spcPts val="0"/>
              </a:spcBef>
              <a:spcAft>
                <a:spcPts val="0"/>
              </a:spcAft>
              <a:buClr>
                <a:schemeClr val="dk1"/>
              </a:buClr>
              <a:buSzPts val="1200"/>
              <a:buChar char="•"/>
            </a:pPr>
            <a:r>
              <a:rPr lang="en-US" dirty="0"/>
              <a:t>Sustainable compassion requires boundaries.</a:t>
            </a:r>
            <a:endParaRPr dirty="0"/>
          </a:p>
        </p:txBody>
      </p:sp>
      <p:sp>
        <p:nvSpPr>
          <p:cNvPr id="340" name="Google Shape;340;g3f9ffbefd7e_1_122:notes"/>
          <p:cNvSpPr txBox="1">
            <a:spLocks noGrp="1"/>
          </p:cNvSpPr>
          <p:nvPr>
            <p:ph type="sldNum" idx="12"/>
          </p:nvPr>
        </p:nvSpPr>
        <p:spPr>
          <a:xfrm>
            <a:off x="3884613" y="11580813"/>
            <a:ext cx="2971800" cy="6111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28</a:t>
            </a:fld>
            <a:endParaRPr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g3f9ffbefd7e_1_130:notes"/>
          <p:cNvSpPr>
            <a:spLocks noGrp="1" noRot="1" noChangeAspect="1"/>
          </p:cNvSpPr>
          <p:nvPr>
            <p:ph type="sldImg" idx="2"/>
          </p:nvPr>
        </p:nvSpPr>
        <p:spPr>
          <a:xfrm>
            <a:off x="-228600" y="1524000"/>
            <a:ext cx="7315200" cy="41148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dirty="0"/>
          </a:p>
        </p:txBody>
      </p:sp>
      <p:sp>
        <p:nvSpPr>
          <p:cNvPr id="346" name="Google Shape;346;g3f9ffbefd7e_1_130:notes"/>
          <p:cNvSpPr txBox="1">
            <a:spLocks noGrp="1"/>
          </p:cNvSpPr>
          <p:nvPr>
            <p:ph type="body" idx="1"/>
          </p:nvPr>
        </p:nvSpPr>
        <p:spPr>
          <a:xfrm>
            <a:off x="685800" y="5867400"/>
            <a:ext cx="5486400" cy="4800600"/>
          </a:xfrm>
          <a:prstGeom prst="rect">
            <a:avLst/>
          </a:prstGeom>
        </p:spPr>
        <p:txBody>
          <a:bodyPr spcFirstLastPara="1" wrap="square" lIns="91425" tIns="45700" rIns="91425" bIns="45700" anchor="t" anchorCtr="0">
            <a:noAutofit/>
          </a:bodyPr>
          <a:lstStyle/>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The SMART model reminds us that wellbeing isn't one thing.</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It involves our relationship with ourselves, our motivation, physical wellbeing, relationships and time.</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So far today, we've spent quite a bit of time talking about emotional labour, relationships, emotional fatigue, and the importance of boundaries.</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A question that often follows is: 'So</a:t>
            </a:r>
            <a:r>
              <a:rPr lang="en-US" sz="1050" i="1" dirty="0">
                <a:latin typeface="Arial"/>
                <a:ea typeface="Arial"/>
                <a:cs typeface="Arial"/>
                <a:sym typeface="Arial"/>
              </a:rPr>
              <a:t> what can we actually do about it?'</a:t>
            </a:r>
            <a:endParaRPr sz="1050" i="1"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One practical framework comes from Mercer and Gregersen's SMART model, which was developed specifically with language teacher wellbeing in mind.</a:t>
            </a:r>
            <a:endParaRPr sz="1050" u="sng" dirty="0">
              <a:solidFill>
                <a:schemeClr val="hlink"/>
              </a:solidFill>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The model reminds us that wellbeing isn't one thing. It's not simply about stress management, and it certainly isn't just about being positive.</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Instead, it encourages us to think about five interconnected areas of our lives.</a:t>
            </a:r>
            <a:endParaRPr sz="1050" dirty="0">
              <a:latin typeface="Arial"/>
              <a:ea typeface="Arial"/>
              <a:cs typeface="Arial"/>
              <a:sym typeface="Arial"/>
            </a:endParaRPr>
          </a:p>
          <a:p>
            <a:pPr marL="0" lvl="0" indent="0" algn="l" rtl="0">
              <a:lnSpc>
                <a:spcPct val="142857"/>
              </a:lnSpc>
              <a:spcBef>
                <a:spcPts val="1400"/>
              </a:spcBef>
              <a:spcAft>
                <a:spcPts val="0"/>
              </a:spcAft>
              <a:buClr>
                <a:schemeClr val="dk1"/>
              </a:buClr>
              <a:buSzPts val="1100"/>
              <a:buFont typeface="Arial"/>
              <a:buNone/>
            </a:pPr>
            <a:r>
              <a:rPr lang="en-US" sz="1250" b="1" dirty="0">
                <a:latin typeface="Arial"/>
                <a:ea typeface="Arial"/>
                <a:cs typeface="Arial"/>
                <a:sym typeface="Arial"/>
              </a:rPr>
              <a:t>Self</a:t>
            </a:r>
            <a:endParaRPr sz="1250" b="1"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The first area is </a:t>
            </a:r>
            <a:r>
              <a:rPr lang="en-US" sz="1050" b="1" dirty="0">
                <a:latin typeface="Arial"/>
                <a:ea typeface="Arial"/>
                <a:cs typeface="Arial"/>
                <a:sym typeface="Arial"/>
              </a:rPr>
              <a:t>Self</a:t>
            </a:r>
            <a:r>
              <a:rPr lang="en-US" sz="1050" dirty="0">
                <a:latin typeface="Arial"/>
                <a:ea typeface="Arial"/>
                <a:cs typeface="Arial"/>
                <a:sym typeface="Arial"/>
              </a:rPr>
              <a:t>.</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This is about self-awareness and self-compassion.</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As teachers, we're often very compassionate towards learners. If a learner makes a mistake, we reassure them. If they're struggling, we encourage them.</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The question is: do we offer ourselves the same kindness?</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Many teachers set extremely high standards for themselves and can be their own harshest critics.</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Self-compassion isn't lowering standards. It's recognising that we are human beings doing demanding work.</a:t>
            </a:r>
            <a:endParaRPr sz="1050" dirty="0">
              <a:latin typeface="Arial"/>
              <a:ea typeface="Arial"/>
              <a:cs typeface="Arial"/>
              <a:sym typeface="Arial"/>
            </a:endParaRPr>
          </a:p>
          <a:p>
            <a:pPr marL="0" lvl="0" indent="0" algn="l" rtl="0">
              <a:lnSpc>
                <a:spcPct val="142857"/>
              </a:lnSpc>
              <a:spcBef>
                <a:spcPts val="1400"/>
              </a:spcBef>
              <a:spcAft>
                <a:spcPts val="0"/>
              </a:spcAft>
              <a:buClr>
                <a:schemeClr val="dk1"/>
              </a:buClr>
              <a:buSzPts val="1100"/>
              <a:buFont typeface="Arial"/>
              <a:buNone/>
            </a:pPr>
            <a:r>
              <a:rPr lang="en-US" sz="1250" b="1" dirty="0">
                <a:latin typeface="Arial"/>
                <a:ea typeface="Arial"/>
                <a:cs typeface="Arial"/>
                <a:sym typeface="Arial"/>
              </a:rPr>
              <a:t>Motivation</a:t>
            </a:r>
            <a:endParaRPr sz="1250" b="1"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The second area is </a:t>
            </a:r>
            <a:r>
              <a:rPr lang="en-US" sz="1050" b="1" dirty="0">
                <a:latin typeface="Arial"/>
                <a:ea typeface="Arial"/>
                <a:cs typeface="Arial"/>
                <a:sym typeface="Arial"/>
              </a:rPr>
              <a:t>Motivation</a:t>
            </a:r>
            <a:r>
              <a:rPr lang="en-US" sz="1050" dirty="0">
                <a:latin typeface="Arial"/>
                <a:ea typeface="Arial"/>
                <a:cs typeface="Arial"/>
                <a:sym typeface="Arial"/>
              </a:rPr>
              <a:t>.</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For many of us, teaching is strongly linked to a sense of purpose.</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We help people develop confidence, opportunities, independence, and a voice in another language.</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When workload becomes overwhelming, it's easy to lose sight of that purpose and focus only on tasks and deadlines.</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Sometimes protecting wellbeing means reconnecting with the reasons we entered the profession in the first place.</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What aspects of your work still give you a sense of meaning or satisfaction?</a:t>
            </a:r>
            <a:endParaRPr sz="1050" dirty="0">
              <a:latin typeface="Arial"/>
              <a:ea typeface="Arial"/>
              <a:cs typeface="Arial"/>
              <a:sym typeface="Arial"/>
            </a:endParaRPr>
          </a:p>
          <a:p>
            <a:pPr marL="0" lvl="0" indent="0" algn="l" rtl="0">
              <a:lnSpc>
                <a:spcPct val="142857"/>
              </a:lnSpc>
              <a:spcBef>
                <a:spcPts val="1400"/>
              </a:spcBef>
              <a:spcAft>
                <a:spcPts val="0"/>
              </a:spcAft>
              <a:buClr>
                <a:schemeClr val="dk1"/>
              </a:buClr>
              <a:buSzPts val="1100"/>
              <a:buFont typeface="Arial"/>
              <a:buNone/>
            </a:pPr>
            <a:r>
              <a:rPr lang="en-US" sz="1250" b="1" dirty="0">
                <a:latin typeface="Arial"/>
                <a:ea typeface="Arial"/>
                <a:cs typeface="Arial"/>
                <a:sym typeface="Arial"/>
              </a:rPr>
              <a:t>Active</a:t>
            </a:r>
            <a:endParaRPr sz="1250" b="1"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The third area is </a:t>
            </a:r>
            <a:r>
              <a:rPr lang="en-US" sz="1050" b="1" dirty="0">
                <a:latin typeface="Arial"/>
                <a:ea typeface="Arial"/>
                <a:cs typeface="Arial"/>
                <a:sym typeface="Arial"/>
              </a:rPr>
              <a:t>Active</a:t>
            </a:r>
            <a:r>
              <a:rPr lang="en-US" sz="1050" dirty="0">
                <a:latin typeface="Arial"/>
                <a:ea typeface="Arial"/>
                <a:cs typeface="Arial"/>
                <a:sym typeface="Arial"/>
              </a:rPr>
              <a:t>.</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This area focuses on physical wellbeing.</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We sometimes separate physical and emotional health, but they're closely connected.</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Sleep, movement, rest and recovery all influence our ability to regulate emotions, cope with stress and maintain resilience.</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When we're exhausted, emotional labour becomes much harder.</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The same classroom challenge can feel manageable on a well-rested day and overwhelming on a depleted one.</a:t>
            </a:r>
            <a:endParaRPr sz="1050" dirty="0">
              <a:latin typeface="Arial"/>
              <a:ea typeface="Arial"/>
              <a:cs typeface="Arial"/>
              <a:sym typeface="Arial"/>
            </a:endParaRPr>
          </a:p>
          <a:p>
            <a:pPr marL="0" lvl="0" indent="0" algn="l" rtl="0">
              <a:lnSpc>
                <a:spcPct val="142857"/>
              </a:lnSpc>
              <a:spcBef>
                <a:spcPts val="1400"/>
              </a:spcBef>
              <a:spcAft>
                <a:spcPts val="0"/>
              </a:spcAft>
              <a:buClr>
                <a:schemeClr val="dk1"/>
              </a:buClr>
              <a:buSzPts val="1100"/>
              <a:buFont typeface="Arial"/>
              <a:buNone/>
            </a:pPr>
            <a:r>
              <a:rPr lang="en-US" sz="1250" b="1" dirty="0">
                <a:latin typeface="Arial"/>
                <a:ea typeface="Arial"/>
                <a:cs typeface="Arial"/>
                <a:sym typeface="Arial"/>
              </a:rPr>
              <a:t>Relationships</a:t>
            </a:r>
            <a:endParaRPr sz="1250" b="1"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The fourth area is </a:t>
            </a:r>
            <a:r>
              <a:rPr lang="en-US" sz="1050" b="1" dirty="0">
                <a:latin typeface="Arial"/>
                <a:ea typeface="Arial"/>
                <a:cs typeface="Arial"/>
                <a:sym typeface="Arial"/>
              </a:rPr>
              <a:t>Relationships</a:t>
            </a:r>
            <a:r>
              <a:rPr lang="en-US" sz="1050" dirty="0">
                <a:latin typeface="Arial"/>
                <a:ea typeface="Arial"/>
                <a:cs typeface="Arial"/>
                <a:sym typeface="Arial"/>
              </a:rPr>
              <a:t>.</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One of the strongest protective factors for teacher wellbeing is connection with other people.</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Teaching can sometimes feel isolating.</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Peer support, informal conversations, mentoring, communities of practice, and simply knowing that others understand your experiences can make a significant difference.</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We often encourage learners to learn collaboratively.</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The same principle applies to teachers.</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Wellbeing isn't something we have to manage alone.</a:t>
            </a:r>
            <a:endParaRPr sz="1050" dirty="0">
              <a:latin typeface="Arial"/>
              <a:ea typeface="Arial"/>
              <a:cs typeface="Arial"/>
              <a:sym typeface="Arial"/>
            </a:endParaRPr>
          </a:p>
          <a:p>
            <a:pPr marL="0" lvl="0" indent="0" algn="l" rtl="0">
              <a:lnSpc>
                <a:spcPct val="142857"/>
              </a:lnSpc>
              <a:spcBef>
                <a:spcPts val="1400"/>
              </a:spcBef>
              <a:spcAft>
                <a:spcPts val="0"/>
              </a:spcAft>
              <a:buClr>
                <a:schemeClr val="dk1"/>
              </a:buClr>
              <a:buSzPts val="1100"/>
              <a:buFont typeface="Arial"/>
              <a:buNone/>
            </a:pPr>
            <a:r>
              <a:rPr lang="en-US" sz="1250" b="1" dirty="0">
                <a:latin typeface="Arial"/>
                <a:ea typeface="Arial"/>
                <a:cs typeface="Arial"/>
                <a:sym typeface="Arial"/>
              </a:rPr>
              <a:t>Time</a:t>
            </a:r>
            <a:endParaRPr sz="1250" b="1"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Finally, there is </a:t>
            </a:r>
            <a:r>
              <a:rPr lang="en-US" sz="1050" b="1" dirty="0">
                <a:latin typeface="Arial"/>
                <a:ea typeface="Arial"/>
                <a:cs typeface="Arial"/>
                <a:sym typeface="Arial"/>
              </a:rPr>
              <a:t>Time</a:t>
            </a:r>
            <a:r>
              <a:rPr lang="en-US" sz="1050" dirty="0">
                <a:latin typeface="Arial"/>
                <a:ea typeface="Arial"/>
                <a:cs typeface="Arial"/>
                <a:sym typeface="Arial"/>
              </a:rPr>
              <a:t>.</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This area is about boundaries, prioritisation and realistic expectations.</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Most teachers could fill every available hour with additional work.</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The problem isn't usually finding more things to do.</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The challenge is deciding where to stop.</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Protecting time for rest is not selfish. It's part of sustaining ourselves for the long term.</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And I think that links back to one of today's key messages: caring for learners is important, but if we want to continue caring effectively, we also need to protect our own wellbeing.</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The SMART model reminds us that wellbeing isn't achieved through one big intervention. It's built through small, sustainable actions across all five areas."</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endParaRPr sz="1050" dirty="0">
              <a:latin typeface="Arial"/>
              <a:ea typeface="Arial"/>
              <a:cs typeface="Arial"/>
              <a:sym typeface="Arial"/>
            </a:endParaRPr>
          </a:p>
          <a:p>
            <a:pPr marL="381000" marR="381000" lvl="0" indent="0" algn="l" rtl="0">
              <a:lnSpc>
                <a:spcPct val="142857"/>
              </a:lnSpc>
              <a:spcBef>
                <a:spcPts val="1100"/>
              </a:spcBef>
              <a:spcAft>
                <a:spcPts val="0"/>
              </a:spcAft>
              <a:buClr>
                <a:schemeClr val="dk1"/>
              </a:buClr>
              <a:buSzPts val="1100"/>
              <a:buFont typeface="Arial"/>
              <a:buNone/>
            </a:pPr>
            <a:endParaRPr sz="1050" dirty="0">
              <a:latin typeface="Arial"/>
              <a:ea typeface="Arial"/>
              <a:cs typeface="Arial"/>
              <a:sym typeface="Arial"/>
            </a:endParaRPr>
          </a:p>
          <a:p>
            <a:pPr marL="0" lvl="0" indent="0" algn="l" rtl="0">
              <a:spcBef>
                <a:spcPts val="1100"/>
              </a:spcBef>
              <a:spcAft>
                <a:spcPts val="0"/>
              </a:spcAft>
              <a:buClr>
                <a:schemeClr val="dk1"/>
              </a:buClr>
              <a:buFont typeface="Arial"/>
              <a:buNone/>
            </a:pPr>
            <a:endParaRPr dirty="0">
              <a:solidFill>
                <a:srgbClr val="444444"/>
              </a:solidFill>
            </a:endParaRPr>
          </a:p>
          <a:p>
            <a:pPr marL="0" lvl="0" indent="0" algn="l" rtl="0">
              <a:spcBef>
                <a:spcPts val="0"/>
              </a:spcBef>
              <a:spcAft>
                <a:spcPts val="0"/>
              </a:spcAft>
              <a:buNone/>
            </a:pPr>
            <a:endParaRPr dirty="0"/>
          </a:p>
        </p:txBody>
      </p:sp>
      <p:sp>
        <p:nvSpPr>
          <p:cNvPr id="347" name="Google Shape;347;g3f9ffbefd7e_1_130:notes"/>
          <p:cNvSpPr txBox="1">
            <a:spLocks noGrp="1"/>
          </p:cNvSpPr>
          <p:nvPr>
            <p:ph type="sldNum" idx="12"/>
          </p:nvPr>
        </p:nvSpPr>
        <p:spPr>
          <a:xfrm>
            <a:off x="3884613" y="11580813"/>
            <a:ext cx="2971800" cy="6111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29</a:t>
            </a:fld>
            <a:endParaRPr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g3f9ffbefd7e_1_142:notes"/>
          <p:cNvSpPr>
            <a:spLocks noGrp="1" noRot="1" noChangeAspect="1"/>
          </p:cNvSpPr>
          <p:nvPr>
            <p:ph type="sldImg" idx="2"/>
          </p:nvPr>
        </p:nvSpPr>
        <p:spPr>
          <a:xfrm>
            <a:off x="-228600" y="1524000"/>
            <a:ext cx="7315200" cy="41148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dirty="0"/>
          </a:p>
        </p:txBody>
      </p:sp>
      <p:sp>
        <p:nvSpPr>
          <p:cNvPr id="354" name="Google Shape;354;g3f9ffbefd7e_1_142:notes"/>
          <p:cNvSpPr txBox="1">
            <a:spLocks noGrp="1"/>
          </p:cNvSpPr>
          <p:nvPr>
            <p:ph type="body" idx="1"/>
          </p:nvPr>
        </p:nvSpPr>
        <p:spPr>
          <a:xfrm>
            <a:off x="685800" y="5867400"/>
            <a:ext cx="5486400" cy="4800600"/>
          </a:xfrm>
          <a:prstGeom prst="rect">
            <a:avLst/>
          </a:prstGeom>
        </p:spPr>
        <p:txBody>
          <a:bodyPr spcFirstLastPara="1" wrap="square" lIns="91425" tIns="45700" rIns="91425" bIns="45700" anchor="t" anchorCtr="0">
            <a:noAutofit/>
          </a:bodyPr>
          <a:lstStyle/>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Importantly, wellbeing isn't solely an individual responsibility.</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Too often wellbeing conversations focus entirely on personal resilience.</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While personal strategies matter, organisational culture matters too.</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No amount of mindfulness can compensate for overwhelming workload, poor boundaries or unsupportive systems.</a:t>
            </a:r>
            <a:endParaRPr sz="1050" dirty="0">
              <a:latin typeface="Arial"/>
              <a:ea typeface="Arial"/>
              <a:cs typeface="Arial"/>
              <a:sym typeface="Arial"/>
            </a:endParaRPr>
          </a:p>
          <a:p>
            <a:pPr marL="0" lvl="0" indent="0" algn="l" rtl="0">
              <a:lnSpc>
                <a:spcPct val="142857"/>
              </a:lnSpc>
              <a:spcBef>
                <a:spcPts val="1100"/>
              </a:spcBef>
              <a:spcAft>
                <a:spcPts val="1100"/>
              </a:spcAft>
              <a:buClr>
                <a:schemeClr val="dk1"/>
              </a:buClr>
              <a:buSzPts val="1100"/>
              <a:buFont typeface="Arial"/>
              <a:buNone/>
            </a:pPr>
            <a:r>
              <a:rPr lang="en-US" sz="1050" dirty="0">
                <a:latin typeface="Arial"/>
                <a:ea typeface="Arial"/>
                <a:cs typeface="Arial"/>
                <a:sym typeface="Arial"/>
              </a:rPr>
              <a:t>Sustainable wellbeing requires action at individual, team and organisational levels."</a:t>
            </a:r>
            <a:endParaRPr dirty="0"/>
          </a:p>
        </p:txBody>
      </p:sp>
      <p:sp>
        <p:nvSpPr>
          <p:cNvPr id="355" name="Google Shape;355;g3f9ffbefd7e_1_142:notes"/>
          <p:cNvSpPr txBox="1">
            <a:spLocks noGrp="1"/>
          </p:cNvSpPr>
          <p:nvPr>
            <p:ph type="sldNum" idx="12"/>
          </p:nvPr>
        </p:nvSpPr>
        <p:spPr>
          <a:xfrm>
            <a:off x="3884613" y="11580813"/>
            <a:ext cx="2971800" cy="6111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30</a:t>
            </a:fld>
            <a:endParaRPr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Google Shape;360;g3f9ffbefd7e_1_149:notes"/>
          <p:cNvSpPr>
            <a:spLocks noGrp="1" noRot="1" noChangeAspect="1"/>
          </p:cNvSpPr>
          <p:nvPr>
            <p:ph type="sldImg" idx="2"/>
          </p:nvPr>
        </p:nvSpPr>
        <p:spPr>
          <a:xfrm>
            <a:off x="-228600" y="1524000"/>
            <a:ext cx="7315200" cy="41148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dirty="0"/>
          </a:p>
        </p:txBody>
      </p:sp>
      <p:sp>
        <p:nvSpPr>
          <p:cNvPr id="361" name="Google Shape;361;g3f9ffbefd7e_1_149:notes"/>
          <p:cNvSpPr txBox="1">
            <a:spLocks noGrp="1"/>
          </p:cNvSpPr>
          <p:nvPr>
            <p:ph type="body" idx="1"/>
          </p:nvPr>
        </p:nvSpPr>
        <p:spPr>
          <a:xfrm>
            <a:off x="685800" y="5867400"/>
            <a:ext cx="5486400" cy="4800600"/>
          </a:xfrm>
          <a:prstGeom prst="rect">
            <a:avLst/>
          </a:prstGeom>
        </p:spPr>
        <p:txBody>
          <a:bodyPr spcFirstLastPara="1" wrap="square" lIns="91425" tIns="45700" rIns="91425" bIns="45700" anchor="t" anchorCtr="0">
            <a:noAutofit/>
          </a:bodyPr>
          <a:lstStyle/>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As we finish, I'd like us to come back to three key messages.</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First, emotional labour is real work.</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Second, supporting learners effectively requires supporting ourselves.</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Third, wellbeing is not simply a personal issue. It is also a professional and organisational issue.</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I'd like you to reflect on two questions:</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What will you stop carrying?</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And what will you start prioritising?</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Sometimes wellbeing doesn't require adding something new.</a:t>
            </a:r>
            <a:endParaRPr sz="1050" dirty="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dirty="0">
                <a:latin typeface="Arial"/>
                <a:ea typeface="Arial"/>
                <a:cs typeface="Arial"/>
                <a:sym typeface="Arial"/>
              </a:rPr>
              <a:t>Sometimes it means putting something down."</a:t>
            </a:r>
            <a:endParaRPr sz="1050" dirty="0">
              <a:latin typeface="Arial"/>
              <a:ea typeface="Arial"/>
              <a:cs typeface="Arial"/>
              <a:sym typeface="Arial"/>
            </a:endParaRPr>
          </a:p>
          <a:p>
            <a:pPr marL="0" lvl="0" indent="0" algn="l" rtl="0">
              <a:spcBef>
                <a:spcPts val="1100"/>
              </a:spcBef>
              <a:spcAft>
                <a:spcPts val="0"/>
              </a:spcAft>
              <a:buNone/>
            </a:pPr>
            <a:endParaRPr dirty="0"/>
          </a:p>
        </p:txBody>
      </p:sp>
      <p:sp>
        <p:nvSpPr>
          <p:cNvPr id="362" name="Google Shape;362;g3f9ffbefd7e_1_149:notes"/>
          <p:cNvSpPr txBox="1">
            <a:spLocks noGrp="1"/>
          </p:cNvSpPr>
          <p:nvPr>
            <p:ph type="sldNum" idx="12"/>
          </p:nvPr>
        </p:nvSpPr>
        <p:spPr>
          <a:xfrm>
            <a:off x="3884613" y="11580813"/>
            <a:ext cx="2971800" cy="6111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31</a:t>
            </a:fld>
            <a:endParaRPr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p:cNvGrpSpPr/>
        <p:nvPr/>
      </p:nvGrpSpPr>
      <p:grpSpPr>
        <a:xfrm>
          <a:off x="0" y="0"/>
          <a:ext cx="0" cy="0"/>
          <a:chOff x="0" y="0"/>
          <a:chExt cx="0" cy="0"/>
        </a:xfrm>
      </p:grpSpPr>
      <p:sp>
        <p:nvSpPr>
          <p:cNvPr id="367" name="Google Shape;367;p21:notes"/>
          <p:cNvSpPr>
            <a:spLocks noGrp="1" noRot="1" noChangeAspect="1"/>
          </p:cNvSpPr>
          <p:nvPr>
            <p:ph type="sldImg" idx="2"/>
          </p:nvPr>
        </p:nvSpPr>
        <p:spPr>
          <a:xfrm>
            <a:off x="-228600" y="1524000"/>
            <a:ext cx="7315200" cy="4114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368" name="Google Shape;368;p21:notes"/>
          <p:cNvSpPr txBox="1">
            <a:spLocks noGrp="1"/>
          </p:cNvSpPr>
          <p:nvPr>
            <p:ph type="body" idx="1"/>
          </p:nvPr>
        </p:nvSpPr>
        <p:spPr>
          <a:xfrm>
            <a:off x="685800" y="5867400"/>
            <a:ext cx="5486400" cy="48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369" name="Google Shape;369;p21:notes"/>
          <p:cNvSpPr txBox="1">
            <a:spLocks noGrp="1"/>
          </p:cNvSpPr>
          <p:nvPr>
            <p:ph type="sldNum" idx="12"/>
          </p:nvPr>
        </p:nvSpPr>
        <p:spPr>
          <a:xfrm>
            <a:off x="3884613" y="11580813"/>
            <a:ext cx="2971800" cy="6111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32</a:t>
            </a:fld>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EFAULT">
  <p:cSld name="DEFAULT">
    <p:spTree>
      <p:nvGrpSpPr>
        <p:cNvPr id="1" name="Shape 26"/>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7"/>
        <p:cNvGrpSpPr/>
        <p:nvPr/>
      </p:nvGrpSpPr>
      <p:grpSpPr>
        <a:xfrm>
          <a:off x="0" y="0"/>
          <a:ext cx="0" cy="0"/>
          <a:chOff x="0" y="0"/>
          <a:chExt cx="0" cy="0"/>
        </a:xfrm>
      </p:grpSpPr>
      <p:grpSp>
        <p:nvGrpSpPr>
          <p:cNvPr id="28" name="Google Shape;28;p3"/>
          <p:cNvGrpSpPr/>
          <p:nvPr/>
        </p:nvGrpSpPr>
        <p:grpSpPr>
          <a:xfrm>
            <a:off x="0" y="-8467"/>
            <a:ext cx="12192000" cy="6866467"/>
            <a:chOff x="0" y="-8467"/>
            <a:chExt cx="12192000" cy="6866467"/>
          </a:xfrm>
        </p:grpSpPr>
        <p:cxnSp>
          <p:nvCxnSpPr>
            <p:cNvPr id="29" name="Google Shape;29;p3"/>
            <p:cNvCxnSpPr/>
            <p:nvPr/>
          </p:nvCxnSpPr>
          <p:spPr>
            <a:xfrm>
              <a:off x="9371012" y="0"/>
              <a:ext cx="1219200" cy="6858000"/>
            </a:xfrm>
            <a:prstGeom prst="straightConnector1">
              <a:avLst/>
            </a:prstGeom>
            <a:noFill/>
            <a:ln w="9525" cap="flat" cmpd="sng">
              <a:solidFill>
                <a:srgbClr val="BFBFBF"/>
              </a:solidFill>
              <a:prstDash val="solid"/>
              <a:round/>
              <a:headEnd type="none" w="sm" len="sm"/>
              <a:tailEnd type="none" w="sm" len="sm"/>
            </a:ln>
          </p:spPr>
        </p:cxnSp>
        <p:cxnSp>
          <p:nvCxnSpPr>
            <p:cNvPr id="30" name="Google Shape;30;p3"/>
            <p:cNvCxnSpPr/>
            <p:nvPr/>
          </p:nvCxnSpPr>
          <p:spPr>
            <a:xfrm flipH="1">
              <a:off x="7425267" y="3681413"/>
              <a:ext cx="4763558" cy="3176587"/>
            </a:xfrm>
            <a:prstGeom prst="straightConnector1">
              <a:avLst/>
            </a:prstGeom>
            <a:noFill/>
            <a:ln w="9525" cap="flat" cmpd="sng">
              <a:solidFill>
                <a:srgbClr val="D8D8D8"/>
              </a:solidFill>
              <a:prstDash val="solid"/>
              <a:round/>
              <a:headEnd type="none" w="sm" len="sm"/>
              <a:tailEnd type="none" w="sm" len="sm"/>
            </a:ln>
          </p:spPr>
        </p:cxnSp>
        <p:sp>
          <p:nvSpPr>
            <p:cNvPr id="31" name="Google Shape;31;p3"/>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30196"/>
              </a:schemeClr>
            </a:solidFill>
            <a:ln>
              <a:noFill/>
            </a:ln>
          </p:spPr>
          <p:txBody>
            <a:bodyPr/>
            <a:lstStyle/>
            <a:p>
              <a:endParaRPr lang="en-GB" dirty="0"/>
            </a:p>
          </p:txBody>
        </p:sp>
        <p:sp>
          <p:nvSpPr>
            <p:cNvPr id="32" name="Google Shape;32;p3"/>
            <p:cNvSpPr/>
            <p:nvPr/>
          </p:nvSpPr>
          <p:spPr>
            <a:xfrm>
              <a:off x="9603442" y="-8467"/>
              <a:ext cx="258855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txBody>
            <a:bodyPr/>
            <a:lstStyle/>
            <a:p>
              <a:endParaRPr lang="en-GB" dirty="0"/>
            </a:p>
          </p:txBody>
        </p:sp>
        <p:sp>
          <p:nvSpPr>
            <p:cNvPr id="33" name="Google Shape;33;p3"/>
            <p:cNvSpPr/>
            <p:nvPr/>
          </p:nvSpPr>
          <p:spPr>
            <a:xfrm>
              <a:off x="8932333" y="3048000"/>
              <a:ext cx="3259667" cy="3810000"/>
            </a:xfrm>
            <a:prstGeom prst="triangle">
              <a:avLst>
                <a:gd name="adj" fmla="val 100000"/>
              </a:avLst>
            </a:prstGeom>
            <a:solidFill>
              <a:schemeClr val="accent2">
                <a:alpha val="72157"/>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 name="Google Shape;34;p3"/>
            <p:cNvSpPr/>
            <p:nvPr/>
          </p:nvSpPr>
          <p:spPr>
            <a:xfrm>
              <a:off x="9334500" y="-8467"/>
              <a:ext cx="2854326"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3E7818">
                <a:alpha val="70196"/>
              </a:srgbClr>
            </a:solidFill>
            <a:ln>
              <a:noFill/>
            </a:ln>
          </p:spPr>
          <p:txBody>
            <a:bodyPr/>
            <a:lstStyle/>
            <a:p>
              <a:endParaRPr lang="en-GB" dirty="0"/>
            </a:p>
          </p:txBody>
        </p:sp>
        <p:sp>
          <p:nvSpPr>
            <p:cNvPr id="35" name="Google Shape;35;p3"/>
            <p:cNvSpPr/>
            <p:nvPr/>
          </p:nvSpPr>
          <p:spPr>
            <a:xfrm>
              <a:off x="10898730" y="-8467"/>
              <a:ext cx="1290094" cy="6866467"/>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rgbClr val="BFE471">
                <a:alpha val="70196"/>
              </a:srgbClr>
            </a:solidFill>
            <a:ln>
              <a:noFill/>
            </a:ln>
          </p:spPr>
          <p:txBody>
            <a:bodyPr/>
            <a:lstStyle/>
            <a:p>
              <a:endParaRPr lang="en-GB" dirty="0"/>
            </a:p>
          </p:txBody>
        </p:sp>
        <p:sp>
          <p:nvSpPr>
            <p:cNvPr id="36" name="Google Shape;36;p3"/>
            <p:cNvSpPr/>
            <p:nvPr/>
          </p:nvSpPr>
          <p:spPr>
            <a:xfrm>
              <a:off x="10938999" y="-8467"/>
              <a:ext cx="1249825" cy="6866467"/>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chemeClr val="accent1">
                <a:alpha val="65098"/>
              </a:schemeClr>
            </a:solidFill>
            <a:ln>
              <a:noFill/>
            </a:ln>
          </p:spPr>
          <p:txBody>
            <a:bodyPr/>
            <a:lstStyle/>
            <a:p>
              <a:endParaRPr lang="en-GB" dirty="0"/>
            </a:p>
          </p:txBody>
        </p:sp>
        <p:sp>
          <p:nvSpPr>
            <p:cNvPr id="37" name="Google Shape;37;p3"/>
            <p:cNvSpPr/>
            <p:nvPr/>
          </p:nvSpPr>
          <p:spPr>
            <a:xfrm>
              <a:off x="10371666" y="3589867"/>
              <a:ext cx="1817159" cy="3268133"/>
            </a:xfrm>
            <a:prstGeom prst="triangle">
              <a:avLst>
                <a:gd name="adj" fmla="val 100000"/>
              </a:avLst>
            </a:prstGeom>
            <a:solidFill>
              <a:schemeClr val="accent1">
                <a:alpha val="8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 name="Google Shape;38;p3"/>
            <p:cNvSpPr/>
            <p:nvPr/>
          </p:nvSpPr>
          <p:spPr>
            <a:xfrm rot="10800000">
              <a:off x="0" y="0"/>
              <a:ext cx="842596" cy="5666154"/>
            </a:xfrm>
            <a:prstGeom prst="triangle">
              <a:avLst>
                <a:gd name="adj" fmla="val 100000"/>
              </a:avLst>
            </a:prstGeom>
            <a:solidFill>
              <a:schemeClr val="accent1">
                <a:alpha val="85098"/>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39" name="Google Shape;39;p3"/>
          <p:cNvSpPr txBox="1">
            <a:spLocks noGrp="1"/>
          </p:cNvSpPr>
          <p:nvPr>
            <p:ph type="ctrTitle"/>
          </p:nvPr>
        </p:nvSpPr>
        <p:spPr>
          <a:xfrm>
            <a:off x="1507067" y="2404534"/>
            <a:ext cx="7766936" cy="1646302"/>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Clr>
                <a:schemeClr val="accent1"/>
              </a:buClr>
              <a:buSzPts val="5400"/>
              <a:buFont typeface="Trebuchet MS"/>
              <a:buNone/>
              <a:defRPr sz="5400">
                <a:solidFill>
                  <a:schemeClr val="accen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3"/>
          <p:cNvSpPr txBox="1">
            <a:spLocks noGrp="1"/>
          </p:cNvSpPr>
          <p:nvPr>
            <p:ph type="subTitle" idx="1"/>
          </p:nvPr>
        </p:nvSpPr>
        <p:spPr>
          <a:xfrm>
            <a:off x="1507067" y="4050833"/>
            <a:ext cx="7766936" cy="1096899"/>
          </a:xfrm>
          <a:prstGeom prst="rect">
            <a:avLst/>
          </a:prstGeom>
          <a:noFill/>
          <a:ln>
            <a:noFill/>
          </a:ln>
        </p:spPr>
        <p:txBody>
          <a:bodyPr spcFirstLastPara="1" wrap="square" lIns="91425" tIns="45700" rIns="91425" bIns="45700" anchor="t" anchorCtr="0">
            <a:normAutofit/>
          </a:bodyPr>
          <a:lstStyle>
            <a:lvl1pPr lvl="0" algn="r">
              <a:spcBef>
                <a:spcPts val="1000"/>
              </a:spcBef>
              <a:spcAft>
                <a:spcPts val="0"/>
              </a:spcAft>
              <a:buSzPts val="1440"/>
              <a:buNone/>
              <a:defRPr>
                <a:solidFill>
                  <a:srgbClr val="7F7F7F"/>
                </a:solidFill>
              </a:defRPr>
            </a:lvl1pPr>
            <a:lvl2pPr lvl="1" algn="ctr">
              <a:spcBef>
                <a:spcPts val="1000"/>
              </a:spcBef>
              <a:spcAft>
                <a:spcPts val="0"/>
              </a:spcAft>
              <a:buSzPts val="1280"/>
              <a:buNone/>
              <a:defRPr>
                <a:solidFill>
                  <a:srgbClr val="888888"/>
                </a:solidFill>
              </a:defRPr>
            </a:lvl2pPr>
            <a:lvl3pPr lvl="2" algn="ctr">
              <a:spcBef>
                <a:spcPts val="1000"/>
              </a:spcBef>
              <a:spcAft>
                <a:spcPts val="0"/>
              </a:spcAft>
              <a:buSzPts val="1120"/>
              <a:buNone/>
              <a:defRPr>
                <a:solidFill>
                  <a:srgbClr val="888888"/>
                </a:solidFill>
              </a:defRPr>
            </a:lvl3pPr>
            <a:lvl4pPr lvl="3" algn="ctr">
              <a:spcBef>
                <a:spcPts val="1000"/>
              </a:spcBef>
              <a:spcAft>
                <a:spcPts val="0"/>
              </a:spcAft>
              <a:buSzPts val="960"/>
              <a:buNone/>
              <a:defRPr>
                <a:solidFill>
                  <a:srgbClr val="888888"/>
                </a:solidFill>
              </a:defRPr>
            </a:lvl4pPr>
            <a:lvl5pPr lvl="4" algn="ctr">
              <a:spcBef>
                <a:spcPts val="1000"/>
              </a:spcBef>
              <a:spcAft>
                <a:spcPts val="0"/>
              </a:spcAft>
              <a:buSzPts val="960"/>
              <a:buNone/>
              <a:defRPr>
                <a:solidFill>
                  <a:srgbClr val="888888"/>
                </a:solidFill>
              </a:defRPr>
            </a:lvl5pPr>
            <a:lvl6pPr lvl="5" algn="ctr">
              <a:spcBef>
                <a:spcPts val="1000"/>
              </a:spcBef>
              <a:spcAft>
                <a:spcPts val="0"/>
              </a:spcAft>
              <a:buSzPts val="960"/>
              <a:buNone/>
              <a:defRPr>
                <a:solidFill>
                  <a:srgbClr val="888888"/>
                </a:solidFill>
              </a:defRPr>
            </a:lvl6pPr>
            <a:lvl7pPr lvl="6" algn="ctr">
              <a:spcBef>
                <a:spcPts val="1000"/>
              </a:spcBef>
              <a:spcAft>
                <a:spcPts val="0"/>
              </a:spcAft>
              <a:buSzPts val="960"/>
              <a:buNone/>
              <a:defRPr>
                <a:solidFill>
                  <a:srgbClr val="888888"/>
                </a:solidFill>
              </a:defRPr>
            </a:lvl7pPr>
            <a:lvl8pPr lvl="7" algn="ctr">
              <a:spcBef>
                <a:spcPts val="1000"/>
              </a:spcBef>
              <a:spcAft>
                <a:spcPts val="0"/>
              </a:spcAft>
              <a:buSzPts val="960"/>
              <a:buNone/>
              <a:defRPr>
                <a:solidFill>
                  <a:srgbClr val="888888"/>
                </a:solidFill>
              </a:defRPr>
            </a:lvl8pPr>
            <a:lvl9pPr lvl="8" algn="ctr">
              <a:spcBef>
                <a:spcPts val="1000"/>
              </a:spcBef>
              <a:spcAft>
                <a:spcPts val="0"/>
              </a:spcAft>
              <a:buSzPts val="960"/>
              <a:buNone/>
              <a:defRPr>
                <a:solidFill>
                  <a:srgbClr val="888888"/>
                </a:solidFill>
              </a:defRPr>
            </a:lvl9pPr>
          </a:lstStyle>
          <a:p>
            <a:endParaRPr/>
          </a:p>
        </p:txBody>
      </p:sp>
      <p:sp>
        <p:nvSpPr>
          <p:cNvPr id="41" name="Google Shape;41;p3"/>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42" name="Google Shape;42;p3"/>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43" name="Google Shape;43;p3"/>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44"/>
        <p:cNvGrpSpPr/>
        <p:nvPr/>
      </p:nvGrpSpPr>
      <p:grpSpPr>
        <a:xfrm>
          <a:off x="0" y="0"/>
          <a:ext cx="0" cy="0"/>
          <a:chOff x="0" y="0"/>
          <a:chExt cx="0" cy="0"/>
        </a:xfrm>
      </p:grpSpPr>
      <p:sp>
        <p:nvSpPr>
          <p:cNvPr id="45" name="Google Shape;45;p4"/>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3600"/>
              <a:buFont typeface="Trebuchet MS"/>
              <a:buNone/>
              <a:defRPr sz="36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6" name="Google Shape;46;p4"/>
          <p:cNvSpPr txBox="1">
            <a:spLocks noGrp="1"/>
          </p:cNvSpPr>
          <p:nvPr>
            <p:ph type="body" idx="1"/>
          </p:nvPr>
        </p:nvSpPr>
        <p:spPr>
          <a:xfrm>
            <a:off x="677334" y="2160589"/>
            <a:ext cx="8596668" cy="3880773"/>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40" algn="l">
              <a:spcBef>
                <a:spcPts val="1000"/>
              </a:spcBef>
              <a:spcAft>
                <a:spcPts val="0"/>
              </a:spcAft>
              <a:buSzPts val="1440"/>
              <a:buChar char="►"/>
              <a:defRPr/>
            </a:lvl3pPr>
            <a:lvl4pPr marL="1828800" lvl="3" indent="-320040" algn="l">
              <a:spcBef>
                <a:spcPts val="1000"/>
              </a:spcBef>
              <a:spcAft>
                <a:spcPts val="0"/>
              </a:spcAft>
              <a:buSzPts val="1440"/>
              <a:buChar char="►"/>
              <a:defRPr/>
            </a:lvl4pPr>
            <a:lvl5pPr marL="2286000" lvl="4" indent="-320040" algn="l">
              <a:spcBef>
                <a:spcPts val="1000"/>
              </a:spcBef>
              <a:spcAft>
                <a:spcPts val="0"/>
              </a:spcAft>
              <a:buSzPts val="1440"/>
              <a:buChar char="►"/>
              <a:defRPr/>
            </a:lvl5pPr>
            <a:lvl6pPr marL="2743200" lvl="5" indent="-320040" algn="l">
              <a:spcBef>
                <a:spcPts val="1000"/>
              </a:spcBef>
              <a:spcAft>
                <a:spcPts val="0"/>
              </a:spcAft>
              <a:buSzPts val="1440"/>
              <a:buChar char="►"/>
              <a:defRPr/>
            </a:lvl6pPr>
            <a:lvl7pPr marL="3200400" lvl="6" indent="-320040"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47" name="Google Shape;47;p4"/>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48" name="Google Shape;48;p4"/>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49" name="Google Shape;49;p4"/>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50"/>
        <p:cNvGrpSpPr/>
        <p:nvPr/>
      </p:nvGrpSpPr>
      <p:grpSpPr>
        <a:xfrm>
          <a:off x="0" y="0"/>
          <a:ext cx="0" cy="0"/>
          <a:chOff x="0" y="0"/>
          <a:chExt cx="0" cy="0"/>
        </a:xfrm>
      </p:grpSpPr>
      <p:sp>
        <p:nvSpPr>
          <p:cNvPr id="51" name="Google Shape;51;p5"/>
          <p:cNvSpPr txBox="1">
            <a:spLocks noGrp="1"/>
          </p:cNvSpPr>
          <p:nvPr>
            <p:ph type="title"/>
          </p:nvPr>
        </p:nvSpPr>
        <p:spPr>
          <a:xfrm>
            <a:off x="677335" y="2700867"/>
            <a:ext cx="8596668" cy="1826581"/>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accent1"/>
              </a:buClr>
              <a:buSzPts val="4000"/>
              <a:buFont typeface="Trebuchet MS"/>
              <a:buNone/>
              <a:defRPr sz="40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5"/>
          <p:cNvSpPr txBox="1">
            <a:spLocks noGrp="1"/>
          </p:cNvSpPr>
          <p:nvPr>
            <p:ph type="body" idx="1"/>
          </p:nvPr>
        </p:nvSpPr>
        <p:spPr>
          <a:xfrm>
            <a:off x="677335" y="4527448"/>
            <a:ext cx="8596668" cy="860400"/>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600"/>
              <a:buNone/>
              <a:defRPr sz="2000">
                <a:solidFill>
                  <a:srgbClr val="7F7F7F"/>
                </a:solidFill>
              </a:defRPr>
            </a:lvl1pPr>
            <a:lvl2pPr marL="914400" lvl="1" indent="-228600" algn="l">
              <a:spcBef>
                <a:spcPts val="1000"/>
              </a:spcBef>
              <a:spcAft>
                <a:spcPts val="0"/>
              </a:spcAft>
              <a:buSzPts val="1440"/>
              <a:buNone/>
              <a:defRPr sz="1800">
                <a:solidFill>
                  <a:srgbClr val="888888"/>
                </a:solidFill>
              </a:defRPr>
            </a:lvl2pPr>
            <a:lvl3pPr marL="1371600" lvl="2" indent="-228600" algn="l">
              <a:spcBef>
                <a:spcPts val="1000"/>
              </a:spcBef>
              <a:spcAft>
                <a:spcPts val="0"/>
              </a:spcAft>
              <a:buSzPts val="1280"/>
              <a:buNone/>
              <a:defRPr sz="1600">
                <a:solidFill>
                  <a:srgbClr val="888888"/>
                </a:solidFill>
              </a:defRPr>
            </a:lvl3pPr>
            <a:lvl4pPr marL="1828800" lvl="3" indent="-228600" algn="l">
              <a:spcBef>
                <a:spcPts val="1000"/>
              </a:spcBef>
              <a:spcAft>
                <a:spcPts val="0"/>
              </a:spcAft>
              <a:buSzPts val="1120"/>
              <a:buNone/>
              <a:defRPr sz="1400">
                <a:solidFill>
                  <a:srgbClr val="888888"/>
                </a:solidFill>
              </a:defRPr>
            </a:lvl4pPr>
            <a:lvl5pPr marL="2286000" lvl="4" indent="-228600" algn="l">
              <a:spcBef>
                <a:spcPts val="1000"/>
              </a:spcBef>
              <a:spcAft>
                <a:spcPts val="0"/>
              </a:spcAft>
              <a:buSzPts val="1120"/>
              <a:buNone/>
              <a:defRPr sz="1400">
                <a:solidFill>
                  <a:srgbClr val="888888"/>
                </a:solidFill>
              </a:defRPr>
            </a:lvl5pPr>
            <a:lvl6pPr marL="2743200" lvl="5" indent="-228600" algn="l">
              <a:spcBef>
                <a:spcPts val="1000"/>
              </a:spcBef>
              <a:spcAft>
                <a:spcPts val="0"/>
              </a:spcAft>
              <a:buSzPts val="1120"/>
              <a:buNone/>
              <a:defRPr sz="1400">
                <a:solidFill>
                  <a:srgbClr val="888888"/>
                </a:solidFill>
              </a:defRPr>
            </a:lvl6pPr>
            <a:lvl7pPr marL="3200400" lvl="6" indent="-228600" algn="l">
              <a:spcBef>
                <a:spcPts val="1000"/>
              </a:spcBef>
              <a:spcAft>
                <a:spcPts val="0"/>
              </a:spcAft>
              <a:buSzPts val="1120"/>
              <a:buNone/>
              <a:defRPr sz="1400">
                <a:solidFill>
                  <a:srgbClr val="888888"/>
                </a:solidFill>
              </a:defRPr>
            </a:lvl7pPr>
            <a:lvl8pPr marL="3657600" lvl="7" indent="-228600" algn="l">
              <a:spcBef>
                <a:spcPts val="1000"/>
              </a:spcBef>
              <a:spcAft>
                <a:spcPts val="0"/>
              </a:spcAft>
              <a:buSzPts val="1120"/>
              <a:buNone/>
              <a:defRPr sz="1400">
                <a:solidFill>
                  <a:srgbClr val="888888"/>
                </a:solidFill>
              </a:defRPr>
            </a:lvl8pPr>
            <a:lvl9pPr marL="4114800" lvl="8" indent="-228600" algn="l">
              <a:spcBef>
                <a:spcPts val="1000"/>
              </a:spcBef>
              <a:spcAft>
                <a:spcPts val="0"/>
              </a:spcAft>
              <a:buSzPts val="1120"/>
              <a:buNone/>
              <a:defRPr sz="1400">
                <a:solidFill>
                  <a:srgbClr val="888888"/>
                </a:solidFill>
              </a:defRPr>
            </a:lvl9pPr>
          </a:lstStyle>
          <a:p>
            <a:endParaRPr/>
          </a:p>
        </p:txBody>
      </p:sp>
      <p:sp>
        <p:nvSpPr>
          <p:cNvPr id="53" name="Google Shape;53;p5"/>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54" name="Google Shape;54;p5"/>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55" name="Google Shape;55;p5"/>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56"/>
        <p:cNvGrpSpPr/>
        <p:nvPr/>
      </p:nvGrpSpPr>
      <p:grpSpPr>
        <a:xfrm>
          <a:off x="0" y="0"/>
          <a:ext cx="0" cy="0"/>
          <a:chOff x="0" y="0"/>
          <a:chExt cx="0" cy="0"/>
        </a:xfrm>
      </p:grpSpPr>
      <p:sp>
        <p:nvSpPr>
          <p:cNvPr id="57" name="Google Shape;57;p6"/>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6"/>
          <p:cNvSpPr txBox="1">
            <a:spLocks noGrp="1"/>
          </p:cNvSpPr>
          <p:nvPr>
            <p:ph type="body" idx="1"/>
          </p:nvPr>
        </p:nvSpPr>
        <p:spPr>
          <a:xfrm>
            <a:off x="677334" y="2160589"/>
            <a:ext cx="4184035" cy="3880772"/>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40" algn="l">
              <a:spcBef>
                <a:spcPts val="1000"/>
              </a:spcBef>
              <a:spcAft>
                <a:spcPts val="0"/>
              </a:spcAft>
              <a:buSzPts val="1440"/>
              <a:buChar char="►"/>
              <a:defRPr/>
            </a:lvl3pPr>
            <a:lvl4pPr marL="1828800" lvl="3" indent="-320040" algn="l">
              <a:spcBef>
                <a:spcPts val="1000"/>
              </a:spcBef>
              <a:spcAft>
                <a:spcPts val="0"/>
              </a:spcAft>
              <a:buSzPts val="1440"/>
              <a:buChar char="►"/>
              <a:defRPr/>
            </a:lvl4pPr>
            <a:lvl5pPr marL="2286000" lvl="4" indent="-320040" algn="l">
              <a:spcBef>
                <a:spcPts val="1000"/>
              </a:spcBef>
              <a:spcAft>
                <a:spcPts val="0"/>
              </a:spcAft>
              <a:buSzPts val="1440"/>
              <a:buChar char="►"/>
              <a:defRPr/>
            </a:lvl5pPr>
            <a:lvl6pPr marL="2743200" lvl="5" indent="-320040" algn="l">
              <a:spcBef>
                <a:spcPts val="1000"/>
              </a:spcBef>
              <a:spcAft>
                <a:spcPts val="0"/>
              </a:spcAft>
              <a:buSzPts val="1440"/>
              <a:buChar char="►"/>
              <a:defRPr/>
            </a:lvl6pPr>
            <a:lvl7pPr marL="3200400" lvl="6" indent="-320040"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59" name="Google Shape;59;p6"/>
          <p:cNvSpPr txBox="1">
            <a:spLocks noGrp="1"/>
          </p:cNvSpPr>
          <p:nvPr>
            <p:ph type="body" idx="2"/>
          </p:nvPr>
        </p:nvSpPr>
        <p:spPr>
          <a:xfrm>
            <a:off x="5089970" y="2160589"/>
            <a:ext cx="4184034" cy="3880773"/>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40" algn="l">
              <a:spcBef>
                <a:spcPts val="1000"/>
              </a:spcBef>
              <a:spcAft>
                <a:spcPts val="0"/>
              </a:spcAft>
              <a:buSzPts val="1440"/>
              <a:buChar char="►"/>
              <a:defRPr/>
            </a:lvl3pPr>
            <a:lvl4pPr marL="1828800" lvl="3" indent="-320040" algn="l">
              <a:spcBef>
                <a:spcPts val="1000"/>
              </a:spcBef>
              <a:spcAft>
                <a:spcPts val="0"/>
              </a:spcAft>
              <a:buSzPts val="1440"/>
              <a:buChar char="►"/>
              <a:defRPr/>
            </a:lvl4pPr>
            <a:lvl5pPr marL="2286000" lvl="4" indent="-320040" algn="l">
              <a:spcBef>
                <a:spcPts val="1000"/>
              </a:spcBef>
              <a:spcAft>
                <a:spcPts val="0"/>
              </a:spcAft>
              <a:buSzPts val="1440"/>
              <a:buChar char="►"/>
              <a:defRPr/>
            </a:lvl5pPr>
            <a:lvl6pPr marL="2743200" lvl="5" indent="-320040" algn="l">
              <a:spcBef>
                <a:spcPts val="1000"/>
              </a:spcBef>
              <a:spcAft>
                <a:spcPts val="0"/>
              </a:spcAft>
              <a:buSzPts val="1440"/>
              <a:buChar char="►"/>
              <a:defRPr/>
            </a:lvl6pPr>
            <a:lvl7pPr marL="3200400" lvl="6" indent="-320040"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60" name="Google Shape;60;p6"/>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61" name="Google Shape;61;p6"/>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62" name="Google Shape;62;p6"/>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63"/>
        <p:cNvGrpSpPr/>
        <p:nvPr/>
      </p:nvGrpSpPr>
      <p:grpSpPr>
        <a:xfrm>
          <a:off x="0" y="0"/>
          <a:ext cx="0" cy="0"/>
          <a:chOff x="0" y="0"/>
          <a:chExt cx="0" cy="0"/>
        </a:xfrm>
      </p:grpSpPr>
      <p:sp>
        <p:nvSpPr>
          <p:cNvPr id="64" name="Google Shape;64;p7"/>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3600"/>
              <a:buFont typeface="Trebuchet MS"/>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7"/>
          <p:cNvSpPr txBox="1">
            <a:spLocks noGrp="1"/>
          </p:cNvSpPr>
          <p:nvPr>
            <p:ph type="body" idx="1"/>
          </p:nvPr>
        </p:nvSpPr>
        <p:spPr>
          <a:xfrm>
            <a:off x="675745" y="2160983"/>
            <a:ext cx="4185623" cy="576262"/>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1920"/>
              <a:buNone/>
              <a:defRPr sz="2400" b="0"/>
            </a:lvl1pPr>
            <a:lvl2pPr marL="914400" lvl="1" indent="-228600" algn="l">
              <a:spcBef>
                <a:spcPts val="1000"/>
              </a:spcBef>
              <a:spcAft>
                <a:spcPts val="0"/>
              </a:spcAft>
              <a:buSzPts val="1600"/>
              <a:buNone/>
              <a:defRPr sz="2000" b="1"/>
            </a:lvl2pPr>
            <a:lvl3pPr marL="1371600" lvl="2" indent="-228600" algn="l">
              <a:spcBef>
                <a:spcPts val="1000"/>
              </a:spcBef>
              <a:spcAft>
                <a:spcPts val="0"/>
              </a:spcAft>
              <a:buSzPts val="1440"/>
              <a:buNone/>
              <a:defRPr sz="1800" b="1"/>
            </a:lvl3pPr>
            <a:lvl4pPr marL="1828800" lvl="3" indent="-228600" algn="l">
              <a:spcBef>
                <a:spcPts val="1000"/>
              </a:spcBef>
              <a:spcAft>
                <a:spcPts val="0"/>
              </a:spcAft>
              <a:buSzPts val="1280"/>
              <a:buNone/>
              <a:defRPr sz="1600" b="1"/>
            </a:lvl4pPr>
            <a:lvl5pPr marL="2286000" lvl="4" indent="-228600" algn="l">
              <a:spcBef>
                <a:spcPts val="1000"/>
              </a:spcBef>
              <a:spcAft>
                <a:spcPts val="0"/>
              </a:spcAft>
              <a:buSzPts val="1280"/>
              <a:buNone/>
              <a:defRPr sz="1600" b="1"/>
            </a:lvl5pPr>
            <a:lvl6pPr marL="2743200" lvl="5" indent="-228600" algn="l">
              <a:spcBef>
                <a:spcPts val="1000"/>
              </a:spcBef>
              <a:spcAft>
                <a:spcPts val="0"/>
              </a:spcAft>
              <a:buSzPts val="1280"/>
              <a:buNone/>
              <a:defRPr sz="1600" b="1"/>
            </a:lvl6pPr>
            <a:lvl7pPr marL="3200400" lvl="6" indent="-228600" algn="l">
              <a:spcBef>
                <a:spcPts val="1000"/>
              </a:spcBef>
              <a:spcAft>
                <a:spcPts val="0"/>
              </a:spcAft>
              <a:buSzPts val="1280"/>
              <a:buNone/>
              <a:defRPr sz="1600" b="1"/>
            </a:lvl7pPr>
            <a:lvl8pPr marL="3657600" lvl="7" indent="-228600" algn="l">
              <a:spcBef>
                <a:spcPts val="1000"/>
              </a:spcBef>
              <a:spcAft>
                <a:spcPts val="0"/>
              </a:spcAft>
              <a:buSzPts val="1280"/>
              <a:buNone/>
              <a:defRPr sz="1600" b="1"/>
            </a:lvl8pPr>
            <a:lvl9pPr marL="4114800" lvl="8" indent="-228600" algn="l">
              <a:spcBef>
                <a:spcPts val="1000"/>
              </a:spcBef>
              <a:spcAft>
                <a:spcPts val="0"/>
              </a:spcAft>
              <a:buSzPts val="1280"/>
              <a:buNone/>
              <a:defRPr sz="1600" b="1"/>
            </a:lvl9pPr>
          </a:lstStyle>
          <a:p>
            <a:endParaRPr/>
          </a:p>
        </p:txBody>
      </p:sp>
      <p:sp>
        <p:nvSpPr>
          <p:cNvPr id="66" name="Google Shape;66;p7"/>
          <p:cNvSpPr txBox="1">
            <a:spLocks noGrp="1"/>
          </p:cNvSpPr>
          <p:nvPr>
            <p:ph type="body" idx="2"/>
          </p:nvPr>
        </p:nvSpPr>
        <p:spPr>
          <a:xfrm>
            <a:off x="675745" y="2737245"/>
            <a:ext cx="4185623" cy="3304117"/>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40" algn="l">
              <a:spcBef>
                <a:spcPts val="1000"/>
              </a:spcBef>
              <a:spcAft>
                <a:spcPts val="0"/>
              </a:spcAft>
              <a:buSzPts val="1440"/>
              <a:buChar char="►"/>
              <a:defRPr/>
            </a:lvl3pPr>
            <a:lvl4pPr marL="1828800" lvl="3" indent="-320040" algn="l">
              <a:spcBef>
                <a:spcPts val="1000"/>
              </a:spcBef>
              <a:spcAft>
                <a:spcPts val="0"/>
              </a:spcAft>
              <a:buSzPts val="1440"/>
              <a:buChar char="►"/>
              <a:defRPr/>
            </a:lvl4pPr>
            <a:lvl5pPr marL="2286000" lvl="4" indent="-320040" algn="l">
              <a:spcBef>
                <a:spcPts val="1000"/>
              </a:spcBef>
              <a:spcAft>
                <a:spcPts val="0"/>
              </a:spcAft>
              <a:buSzPts val="1440"/>
              <a:buChar char="►"/>
              <a:defRPr/>
            </a:lvl5pPr>
            <a:lvl6pPr marL="2743200" lvl="5" indent="-320040" algn="l">
              <a:spcBef>
                <a:spcPts val="1000"/>
              </a:spcBef>
              <a:spcAft>
                <a:spcPts val="0"/>
              </a:spcAft>
              <a:buSzPts val="1440"/>
              <a:buChar char="►"/>
              <a:defRPr/>
            </a:lvl6pPr>
            <a:lvl7pPr marL="3200400" lvl="6" indent="-320040"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67" name="Google Shape;67;p7"/>
          <p:cNvSpPr txBox="1">
            <a:spLocks noGrp="1"/>
          </p:cNvSpPr>
          <p:nvPr>
            <p:ph type="body" idx="3"/>
          </p:nvPr>
        </p:nvSpPr>
        <p:spPr>
          <a:xfrm>
            <a:off x="5088383" y="2160983"/>
            <a:ext cx="4185618" cy="576262"/>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1920"/>
              <a:buNone/>
              <a:defRPr sz="2400" b="0"/>
            </a:lvl1pPr>
            <a:lvl2pPr marL="914400" lvl="1" indent="-228600" algn="l">
              <a:spcBef>
                <a:spcPts val="1000"/>
              </a:spcBef>
              <a:spcAft>
                <a:spcPts val="0"/>
              </a:spcAft>
              <a:buSzPts val="1600"/>
              <a:buNone/>
              <a:defRPr sz="2000" b="1"/>
            </a:lvl2pPr>
            <a:lvl3pPr marL="1371600" lvl="2" indent="-228600" algn="l">
              <a:spcBef>
                <a:spcPts val="1000"/>
              </a:spcBef>
              <a:spcAft>
                <a:spcPts val="0"/>
              </a:spcAft>
              <a:buSzPts val="1440"/>
              <a:buNone/>
              <a:defRPr sz="1800" b="1"/>
            </a:lvl3pPr>
            <a:lvl4pPr marL="1828800" lvl="3" indent="-228600" algn="l">
              <a:spcBef>
                <a:spcPts val="1000"/>
              </a:spcBef>
              <a:spcAft>
                <a:spcPts val="0"/>
              </a:spcAft>
              <a:buSzPts val="1280"/>
              <a:buNone/>
              <a:defRPr sz="1600" b="1"/>
            </a:lvl4pPr>
            <a:lvl5pPr marL="2286000" lvl="4" indent="-228600" algn="l">
              <a:spcBef>
                <a:spcPts val="1000"/>
              </a:spcBef>
              <a:spcAft>
                <a:spcPts val="0"/>
              </a:spcAft>
              <a:buSzPts val="1280"/>
              <a:buNone/>
              <a:defRPr sz="1600" b="1"/>
            </a:lvl5pPr>
            <a:lvl6pPr marL="2743200" lvl="5" indent="-228600" algn="l">
              <a:spcBef>
                <a:spcPts val="1000"/>
              </a:spcBef>
              <a:spcAft>
                <a:spcPts val="0"/>
              </a:spcAft>
              <a:buSzPts val="1280"/>
              <a:buNone/>
              <a:defRPr sz="1600" b="1"/>
            </a:lvl6pPr>
            <a:lvl7pPr marL="3200400" lvl="6" indent="-228600" algn="l">
              <a:spcBef>
                <a:spcPts val="1000"/>
              </a:spcBef>
              <a:spcAft>
                <a:spcPts val="0"/>
              </a:spcAft>
              <a:buSzPts val="1280"/>
              <a:buNone/>
              <a:defRPr sz="1600" b="1"/>
            </a:lvl7pPr>
            <a:lvl8pPr marL="3657600" lvl="7" indent="-228600" algn="l">
              <a:spcBef>
                <a:spcPts val="1000"/>
              </a:spcBef>
              <a:spcAft>
                <a:spcPts val="0"/>
              </a:spcAft>
              <a:buSzPts val="1280"/>
              <a:buNone/>
              <a:defRPr sz="1600" b="1"/>
            </a:lvl8pPr>
            <a:lvl9pPr marL="4114800" lvl="8" indent="-228600" algn="l">
              <a:spcBef>
                <a:spcPts val="1000"/>
              </a:spcBef>
              <a:spcAft>
                <a:spcPts val="0"/>
              </a:spcAft>
              <a:buSzPts val="1280"/>
              <a:buNone/>
              <a:defRPr sz="1600" b="1"/>
            </a:lvl9pPr>
          </a:lstStyle>
          <a:p>
            <a:endParaRPr/>
          </a:p>
        </p:txBody>
      </p:sp>
      <p:sp>
        <p:nvSpPr>
          <p:cNvPr id="68" name="Google Shape;68;p7"/>
          <p:cNvSpPr txBox="1">
            <a:spLocks noGrp="1"/>
          </p:cNvSpPr>
          <p:nvPr>
            <p:ph type="body" idx="4"/>
          </p:nvPr>
        </p:nvSpPr>
        <p:spPr>
          <a:xfrm>
            <a:off x="5088384" y="2737245"/>
            <a:ext cx="4185617" cy="3304117"/>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40" algn="l">
              <a:spcBef>
                <a:spcPts val="1000"/>
              </a:spcBef>
              <a:spcAft>
                <a:spcPts val="0"/>
              </a:spcAft>
              <a:buSzPts val="1440"/>
              <a:buChar char="►"/>
              <a:defRPr/>
            </a:lvl3pPr>
            <a:lvl4pPr marL="1828800" lvl="3" indent="-320040" algn="l">
              <a:spcBef>
                <a:spcPts val="1000"/>
              </a:spcBef>
              <a:spcAft>
                <a:spcPts val="0"/>
              </a:spcAft>
              <a:buSzPts val="1440"/>
              <a:buChar char="►"/>
              <a:defRPr/>
            </a:lvl4pPr>
            <a:lvl5pPr marL="2286000" lvl="4" indent="-320040" algn="l">
              <a:spcBef>
                <a:spcPts val="1000"/>
              </a:spcBef>
              <a:spcAft>
                <a:spcPts val="0"/>
              </a:spcAft>
              <a:buSzPts val="1440"/>
              <a:buChar char="►"/>
              <a:defRPr/>
            </a:lvl5pPr>
            <a:lvl6pPr marL="2743200" lvl="5" indent="-320040" algn="l">
              <a:spcBef>
                <a:spcPts val="1000"/>
              </a:spcBef>
              <a:spcAft>
                <a:spcPts val="0"/>
              </a:spcAft>
              <a:buSzPts val="1440"/>
              <a:buChar char="►"/>
              <a:defRPr/>
            </a:lvl6pPr>
            <a:lvl7pPr marL="3200400" lvl="6" indent="-320040"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69" name="Google Shape;69;p7"/>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70" name="Google Shape;70;p7"/>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71" name="Google Shape;71;p7"/>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2"/>
        <p:cNvGrpSpPr/>
        <p:nvPr/>
      </p:nvGrpSpPr>
      <p:grpSpPr>
        <a:xfrm>
          <a:off x="0" y="0"/>
          <a:ext cx="0" cy="0"/>
          <a:chOff x="0" y="0"/>
          <a:chExt cx="0" cy="0"/>
        </a:xfrm>
      </p:grpSpPr>
      <p:sp>
        <p:nvSpPr>
          <p:cNvPr id="73" name="Google Shape;73;p8"/>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8"/>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75" name="Google Shape;75;p8"/>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76" name="Google Shape;76;p8"/>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7"/>
        <p:cNvGrpSpPr/>
        <p:nvPr/>
      </p:nvGrpSpPr>
      <p:grpSpPr>
        <a:xfrm>
          <a:off x="0" y="0"/>
          <a:ext cx="0" cy="0"/>
          <a:chOff x="0" y="0"/>
          <a:chExt cx="0" cy="0"/>
        </a:xfrm>
      </p:grpSpPr>
      <p:sp>
        <p:nvSpPr>
          <p:cNvPr id="78" name="Google Shape;78;p9"/>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79" name="Google Shape;79;p9"/>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80" name="Google Shape;80;p9"/>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81"/>
        <p:cNvGrpSpPr/>
        <p:nvPr/>
      </p:nvGrpSpPr>
      <p:grpSpPr>
        <a:xfrm>
          <a:off x="0" y="0"/>
          <a:ext cx="0" cy="0"/>
          <a:chOff x="0" y="0"/>
          <a:chExt cx="0" cy="0"/>
        </a:xfrm>
      </p:grpSpPr>
      <p:sp>
        <p:nvSpPr>
          <p:cNvPr id="82" name="Google Shape;82;p10"/>
          <p:cNvSpPr txBox="1">
            <a:spLocks noGrp="1"/>
          </p:cNvSpPr>
          <p:nvPr>
            <p:ph type="title"/>
          </p:nvPr>
        </p:nvSpPr>
        <p:spPr>
          <a:xfrm>
            <a:off x="677334" y="1498604"/>
            <a:ext cx="3854528" cy="1278466"/>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accent1"/>
              </a:buClr>
              <a:buSzPts val="2000"/>
              <a:buFont typeface="Trebuchet MS"/>
              <a:buNone/>
              <a:defRPr sz="20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0"/>
          <p:cNvSpPr txBox="1">
            <a:spLocks noGrp="1"/>
          </p:cNvSpPr>
          <p:nvPr>
            <p:ph type="body" idx="1"/>
          </p:nvPr>
        </p:nvSpPr>
        <p:spPr>
          <a:xfrm>
            <a:off x="4760461" y="514924"/>
            <a:ext cx="4513541" cy="5526437"/>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40" algn="l">
              <a:spcBef>
                <a:spcPts val="1000"/>
              </a:spcBef>
              <a:spcAft>
                <a:spcPts val="0"/>
              </a:spcAft>
              <a:buSzPts val="1440"/>
              <a:buChar char="►"/>
              <a:defRPr/>
            </a:lvl3pPr>
            <a:lvl4pPr marL="1828800" lvl="3" indent="-320040" algn="l">
              <a:spcBef>
                <a:spcPts val="1000"/>
              </a:spcBef>
              <a:spcAft>
                <a:spcPts val="0"/>
              </a:spcAft>
              <a:buSzPts val="1440"/>
              <a:buChar char="►"/>
              <a:defRPr/>
            </a:lvl4pPr>
            <a:lvl5pPr marL="2286000" lvl="4" indent="-320040" algn="l">
              <a:spcBef>
                <a:spcPts val="1000"/>
              </a:spcBef>
              <a:spcAft>
                <a:spcPts val="0"/>
              </a:spcAft>
              <a:buSzPts val="1440"/>
              <a:buChar char="►"/>
              <a:defRPr/>
            </a:lvl5pPr>
            <a:lvl6pPr marL="2743200" lvl="5" indent="-320040" algn="l">
              <a:spcBef>
                <a:spcPts val="1000"/>
              </a:spcBef>
              <a:spcAft>
                <a:spcPts val="0"/>
              </a:spcAft>
              <a:buSzPts val="1440"/>
              <a:buChar char="►"/>
              <a:defRPr/>
            </a:lvl6pPr>
            <a:lvl7pPr marL="3200400" lvl="6" indent="-320040"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84" name="Google Shape;84;p10"/>
          <p:cNvSpPr txBox="1">
            <a:spLocks noGrp="1"/>
          </p:cNvSpPr>
          <p:nvPr>
            <p:ph type="body" idx="2"/>
          </p:nvPr>
        </p:nvSpPr>
        <p:spPr>
          <a:xfrm>
            <a:off x="677334" y="2777069"/>
            <a:ext cx="3854528" cy="2584449"/>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120"/>
              <a:buNone/>
              <a:defRPr sz="1400"/>
            </a:lvl1pPr>
            <a:lvl2pPr marL="914400" lvl="1" indent="-228600" algn="l">
              <a:spcBef>
                <a:spcPts val="1000"/>
              </a:spcBef>
              <a:spcAft>
                <a:spcPts val="0"/>
              </a:spcAft>
              <a:buSzPts val="1120"/>
              <a:buNone/>
              <a:defRPr sz="1400"/>
            </a:lvl2pPr>
            <a:lvl3pPr marL="1371600" lvl="2" indent="-228600" algn="l">
              <a:spcBef>
                <a:spcPts val="1000"/>
              </a:spcBef>
              <a:spcAft>
                <a:spcPts val="0"/>
              </a:spcAft>
              <a:buSzPts val="960"/>
              <a:buNone/>
              <a:defRPr sz="1200"/>
            </a:lvl3pPr>
            <a:lvl4pPr marL="1828800" lvl="3" indent="-228600" algn="l">
              <a:spcBef>
                <a:spcPts val="1000"/>
              </a:spcBef>
              <a:spcAft>
                <a:spcPts val="0"/>
              </a:spcAft>
              <a:buSzPts val="800"/>
              <a:buNone/>
              <a:defRPr sz="1000"/>
            </a:lvl4pPr>
            <a:lvl5pPr marL="2286000" lvl="4" indent="-228600" algn="l">
              <a:spcBef>
                <a:spcPts val="1000"/>
              </a:spcBef>
              <a:spcAft>
                <a:spcPts val="0"/>
              </a:spcAft>
              <a:buSzPts val="800"/>
              <a:buNone/>
              <a:defRPr sz="1000"/>
            </a:lvl5pPr>
            <a:lvl6pPr marL="2743200" lvl="5" indent="-228600" algn="l">
              <a:spcBef>
                <a:spcPts val="1000"/>
              </a:spcBef>
              <a:spcAft>
                <a:spcPts val="0"/>
              </a:spcAft>
              <a:buSzPts val="800"/>
              <a:buNone/>
              <a:defRPr sz="1000"/>
            </a:lvl6pPr>
            <a:lvl7pPr marL="3200400" lvl="6" indent="-228600" algn="l">
              <a:spcBef>
                <a:spcPts val="1000"/>
              </a:spcBef>
              <a:spcAft>
                <a:spcPts val="0"/>
              </a:spcAft>
              <a:buSzPts val="800"/>
              <a:buNone/>
              <a:defRPr sz="1000"/>
            </a:lvl7pPr>
            <a:lvl8pPr marL="3657600" lvl="7" indent="-228600" algn="l">
              <a:spcBef>
                <a:spcPts val="1000"/>
              </a:spcBef>
              <a:spcAft>
                <a:spcPts val="0"/>
              </a:spcAft>
              <a:buSzPts val="800"/>
              <a:buNone/>
              <a:defRPr sz="1000"/>
            </a:lvl8pPr>
            <a:lvl9pPr marL="4114800" lvl="8" indent="-228600" algn="l">
              <a:spcBef>
                <a:spcPts val="1000"/>
              </a:spcBef>
              <a:spcAft>
                <a:spcPts val="0"/>
              </a:spcAft>
              <a:buSzPts val="800"/>
              <a:buNone/>
              <a:defRPr sz="1000"/>
            </a:lvl9pPr>
          </a:lstStyle>
          <a:p>
            <a:endParaRPr/>
          </a:p>
        </p:txBody>
      </p:sp>
      <p:sp>
        <p:nvSpPr>
          <p:cNvPr id="85" name="Google Shape;85;p10"/>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86" name="Google Shape;86;p10"/>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87" name="Google Shape;87;p10"/>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88"/>
        <p:cNvGrpSpPr/>
        <p:nvPr/>
      </p:nvGrpSpPr>
      <p:grpSpPr>
        <a:xfrm>
          <a:off x="0" y="0"/>
          <a:ext cx="0" cy="0"/>
          <a:chOff x="0" y="0"/>
          <a:chExt cx="0" cy="0"/>
        </a:xfrm>
      </p:grpSpPr>
      <p:sp>
        <p:nvSpPr>
          <p:cNvPr id="89" name="Google Shape;89;p11"/>
          <p:cNvSpPr txBox="1">
            <a:spLocks noGrp="1"/>
          </p:cNvSpPr>
          <p:nvPr>
            <p:ph type="title"/>
          </p:nvPr>
        </p:nvSpPr>
        <p:spPr>
          <a:xfrm>
            <a:off x="677334" y="4800600"/>
            <a:ext cx="8596667"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accent1"/>
              </a:buClr>
              <a:buSzPts val="2400"/>
              <a:buFont typeface="Trebuchet MS"/>
              <a:buNone/>
              <a:defRPr sz="2400"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11"/>
          <p:cNvSpPr>
            <a:spLocks noGrp="1"/>
          </p:cNvSpPr>
          <p:nvPr>
            <p:ph type="pic" idx="2"/>
          </p:nvPr>
        </p:nvSpPr>
        <p:spPr>
          <a:xfrm>
            <a:off x="677334" y="609600"/>
            <a:ext cx="8596668" cy="3845718"/>
          </a:xfrm>
          <a:prstGeom prst="rect">
            <a:avLst/>
          </a:prstGeom>
          <a:noFill/>
          <a:ln>
            <a:noFill/>
          </a:ln>
        </p:spPr>
        <p:txBody>
          <a:bodyPr/>
          <a:lstStyle/>
          <a:p>
            <a:endParaRPr lang="en-GB" dirty="0"/>
          </a:p>
        </p:txBody>
      </p:sp>
      <p:sp>
        <p:nvSpPr>
          <p:cNvPr id="91" name="Google Shape;91;p11"/>
          <p:cNvSpPr txBox="1">
            <a:spLocks noGrp="1"/>
          </p:cNvSpPr>
          <p:nvPr>
            <p:ph type="body" idx="1"/>
          </p:nvPr>
        </p:nvSpPr>
        <p:spPr>
          <a:xfrm>
            <a:off x="677334" y="5367338"/>
            <a:ext cx="8596667" cy="674024"/>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960"/>
              <a:buNone/>
              <a:defRPr sz="1200"/>
            </a:lvl1pPr>
            <a:lvl2pPr marL="914400" lvl="1" indent="-228600" algn="l">
              <a:spcBef>
                <a:spcPts val="1000"/>
              </a:spcBef>
              <a:spcAft>
                <a:spcPts val="0"/>
              </a:spcAft>
              <a:buSzPts val="960"/>
              <a:buNone/>
              <a:defRPr sz="1200"/>
            </a:lvl2pPr>
            <a:lvl3pPr marL="1371600" lvl="2" indent="-228600" algn="l">
              <a:spcBef>
                <a:spcPts val="1000"/>
              </a:spcBef>
              <a:spcAft>
                <a:spcPts val="0"/>
              </a:spcAft>
              <a:buSzPts val="800"/>
              <a:buNone/>
              <a:defRPr sz="1000"/>
            </a:lvl3pPr>
            <a:lvl4pPr marL="1828800" lvl="3" indent="-228600" algn="l">
              <a:spcBef>
                <a:spcPts val="1000"/>
              </a:spcBef>
              <a:spcAft>
                <a:spcPts val="0"/>
              </a:spcAft>
              <a:buSzPts val="720"/>
              <a:buNone/>
              <a:defRPr sz="900"/>
            </a:lvl4pPr>
            <a:lvl5pPr marL="2286000" lvl="4" indent="-228600" algn="l">
              <a:spcBef>
                <a:spcPts val="1000"/>
              </a:spcBef>
              <a:spcAft>
                <a:spcPts val="0"/>
              </a:spcAft>
              <a:buSzPts val="720"/>
              <a:buNone/>
              <a:defRPr sz="900"/>
            </a:lvl5pPr>
            <a:lvl6pPr marL="2743200" lvl="5" indent="-228600" algn="l">
              <a:spcBef>
                <a:spcPts val="1000"/>
              </a:spcBef>
              <a:spcAft>
                <a:spcPts val="0"/>
              </a:spcAft>
              <a:buSzPts val="720"/>
              <a:buNone/>
              <a:defRPr sz="900"/>
            </a:lvl6pPr>
            <a:lvl7pPr marL="3200400" lvl="6" indent="-228600" algn="l">
              <a:spcBef>
                <a:spcPts val="1000"/>
              </a:spcBef>
              <a:spcAft>
                <a:spcPts val="0"/>
              </a:spcAft>
              <a:buSzPts val="720"/>
              <a:buNone/>
              <a:defRPr sz="900"/>
            </a:lvl7pPr>
            <a:lvl8pPr marL="3657600" lvl="7" indent="-228600" algn="l">
              <a:spcBef>
                <a:spcPts val="1000"/>
              </a:spcBef>
              <a:spcAft>
                <a:spcPts val="0"/>
              </a:spcAft>
              <a:buSzPts val="720"/>
              <a:buNone/>
              <a:defRPr sz="900"/>
            </a:lvl8pPr>
            <a:lvl9pPr marL="4114800" lvl="8" indent="-228600" algn="l">
              <a:spcBef>
                <a:spcPts val="1000"/>
              </a:spcBef>
              <a:spcAft>
                <a:spcPts val="0"/>
              </a:spcAft>
              <a:buSzPts val="720"/>
              <a:buNone/>
              <a:defRPr sz="900"/>
            </a:lvl9pPr>
          </a:lstStyle>
          <a:p>
            <a:endParaRPr/>
          </a:p>
        </p:txBody>
      </p:sp>
      <p:sp>
        <p:nvSpPr>
          <p:cNvPr id="92" name="Google Shape;92;p11"/>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93" name="Google Shape;93;p11"/>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94" name="Google Shape;94;p11"/>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Caption">
  <p:cSld name="Title and Caption">
    <p:spTree>
      <p:nvGrpSpPr>
        <p:cNvPr id="1" name="Shape 95"/>
        <p:cNvGrpSpPr/>
        <p:nvPr/>
      </p:nvGrpSpPr>
      <p:grpSpPr>
        <a:xfrm>
          <a:off x="0" y="0"/>
          <a:ext cx="0" cy="0"/>
          <a:chOff x="0" y="0"/>
          <a:chExt cx="0" cy="0"/>
        </a:xfrm>
      </p:grpSpPr>
      <p:sp>
        <p:nvSpPr>
          <p:cNvPr id="96" name="Google Shape;96;p12"/>
          <p:cNvSpPr txBox="1">
            <a:spLocks noGrp="1"/>
          </p:cNvSpPr>
          <p:nvPr>
            <p:ph type="title"/>
          </p:nvPr>
        </p:nvSpPr>
        <p:spPr>
          <a:xfrm>
            <a:off x="677335" y="609600"/>
            <a:ext cx="8596668" cy="34036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accent1"/>
              </a:buClr>
              <a:buSzPts val="4400"/>
              <a:buFont typeface="Trebuchet MS"/>
              <a:buNone/>
              <a:defRPr sz="44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7" name="Google Shape;97;p12"/>
          <p:cNvSpPr txBox="1">
            <a:spLocks noGrp="1"/>
          </p:cNvSpPr>
          <p:nvPr>
            <p:ph type="body" idx="1"/>
          </p:nvPr>
        </p:nvSpPr>
        <p:spPr>
          <a:xfrm>
            <a:off x="677335" y="4470400"/>
            <a:ext cx="8596668" cy="1570962"/>
          </a:xfrm>
          <a:prstGeom prst="rect">
            <a:avLst/>
          </a:prstGeom>
          <a:noFill/>
          <a:ln>
            <a:noFill/>
          </a:ln>
        </p:spPr>
        <p:txBody>
          <a:bodyPr spcFirstLastPara="1" wrap="square" lIns="91425" tIns="45700" rIns="91425" bIns="45700" anchor="ctr" anchorCtr="0">
            <a:normAutofit/>
          </a:bodyPr>
          <a:lstStyle>
            <a:lvl1pPr marL="457200" lvl="0" indent="-228600" algn="l">
              <a:spcBef>
                <a:spcPts val="1000"/>
              </a:spcBef>
              <a:spcAft>
                <a:spcPts val="0"/>
              </a:spcAft>
              <a:buSzPts val="1440"/>
              <a:buNone/>
              <a:defRPr sz="1800">
                <a:solidFill>
                  <a:srgbClr val="3F3F3F"/>
                </a:solidFill>
              </a:defRPr>
            </a:lvl1pPr>
            <a:lvl2pPr marL="914400" lvl="1" indent="-228600" algn="l">
              <a:spcBef>
                <a:spcPts val="1000"/>
              </a:spcBef>
              <a:spcAft>
                <a:spcPts val="0"/>
              </a:spcAft>
              <a:buSzPts val="1440"/>
              <a:buNone/>
              <a:defRPr sz="1800">
                <a:solidFill>
                  <a:srgbClr val="888888"/>
                </a:solidFill>
              </a:defRPr>
            </a:lvl2pPr>
            <a:lvl3pPr marL="1371600" lvl="2" indent="-228600" algn="l">
              <a:spcBef>
                <a:spcPts val="1000"/>
              </a:spcBef>
              <a:spcAft>
                <a:spcPts val="0"/>
              </a:spcAft>
              <a:buSzPts val="1280"/>
              <a:buNone/>
              <a:defRPr sz="1600">
                <a:solidFill>
                  <a:srgbClr val="888888"/>
                </a:solidFill>
              </a:defRPr>
            </a:lvl3pPr>
            <a:lvl4pPr marL="1828800" lvl="3" indent="-228600" algn="l">
              <a:spcBef>
                <a:spcPts val="1000"/>
              </a:spcBef>
              <a:spcAft>
                <a:spcPts val="0"/>
              </a:spcAft>
              <a:buSzPts val="1120"/>
              <a:buNone/>
              <a:defRPr sz="1400">
                <a:solidFill>
                  <a:srgbClr val="888888"/>
                </a:solidFill>
              </a:defRPr>
            </a:lvl4pPr>
            <a:lvl5pPr marL="2286000" lvl="4" indent="-228600" algn="l">
              <a:spcBef>
                <a:spcPts val="1000"/>
              </a:spcBef>
              <a:spcAft>
                <a:spcPts val="0"/>
              </a:spcAft>
              <a:buSzPts val="1120"/>
              <a:buNone/>
              <a:defRPr sz="1400">
                <a:solidFill>
                  <a:srgbClr val="888888"/>
                </a:solidFill>
              </a:defRPr>
            </a:lvl5pPr>
            <a:lvl6pPr marL="2743200" lvl="5" indent="-228600" algn="l">
              <a:spcBef>
                <a:spcPts val="1000"/>
              </a:spcBef>
              <a:spcAft>
                <a:spcPts val="0"/>
              </a:spcAft>
              <a:buSzPts val="1120"/>
              <a:buNone/>
              <a:defRPr sz="1400">
                <a:solidFill>
                  <a:srgbClr val="888888"/>
                </a:solidFill>
              </a:defRPr>
            </a:lvl6pPr>
            <a:lvl7pPr marL="3200400" lvl="6" indent="-228600" algn="l">
              <a:spcBef>
                <a:spcPts val="1000"/>
              </a:spcBef>
              <a:spcAft>
                <a:spcPts val="0"/>
              </a:spcAft>
              <a:buSzPts val="1120"/>
              <a:buNone/>
              <a:defRPr sz="1400">
                <a:solidFill>
                  <a:srgbClr val="888888"/>
                </a:solidFill>
              </a:defRPr>
            </a:lvl7pPr>
            <a:lvl8pPr marL="3657600" lvl="7" indent="-228600" algn="l">
              <a:spcBef>
                <a:spcPts val="1000"/>
              </a:spcBef>
              <a:spcAft>
                <a:spcPts val="0"/>
              </a:spcAft>
              <a:buSzPts val="1120"/>
              <a:buNone/>
              <a:defRPr sz="1400">
                <a:solidFill>
                  <a:srgbClr val="888888"/>
                </a:solidFill>
              </a:defRPr>
            </a:lvl8pPr>
            <a:lvl9pPr marL="4114800" lvl="8" indent="-228600" algn="l">
              <a:spcBef>
                <a:spcPts val="1000"/>
              </a:spcBef>
              <a:spcAft>
                <a:spcPts val="0"/>
              </a:spcAft>
              <a:buSzPts val="1120"/>
              <a:buNone/>
              <a:defRPr sz="1400">
                <a:solidFill>
                  <a:srgbClr val="888888"/>
                </a:solidFill>
              </a:defRPr>
            </a:lvl9pPr>
          </a:lstStyle>
          <a:p>
            <a:endParaRPr/>
          </a:p>
        </p:txBody>
      </p:sp>
      <p:sp>
        <p:nvSpPr>
          <p:cNvPr id="98" name="Google Shape;98;p12"/>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99" name="Google Shape;99;p12"/>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100" name="Google Shape;100;p12"/>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Quote with Caption">
  <p:cSld name="Quote with Caption">
    <p:spTree>
      <p:nvGrpSpPr>
        <p:cNvPr id="1" name="Shape 101"/>
        <p:cNvGrpSpPr/>
        <p:nvPr/>
      </p:nvGrpSpPr>
      <p:grpSpPr>
        <a:xfrm>
          <a:off x="0" y="0"/>
          <a:ext cx="0" cy="0"/>
          <a:chOff x="0" y="0"/>
          <a:chExt cx="0" cy="0"/>
        </a:xfrm>
      </p:grpSpPr>
      <p:sp>
        <p:nvSpPr>
          <p:cNvPr id="102" name="Google Shape;102;p13"/>
          <p:cNvSpPr txBox="1">
            <a:spLocks noGrp="1"/>
          </p:cNvSpPr>
          <p:nvPr>
            <p:ph type="title"/>
          </p:nvPr>
        </p:nvSpPr>
        <p:spPr>
          <a:xfrm>
            <a:off x="931334" y="609600"/>
            <a:ext cx="8094134" cy="30226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accent1"/>
              </a:buClr>
              <a:buSzPts val="4400"/>
              <a:buFont typeface="Trebuchet MS"/>
              <a:buNone/>
              <a:defRPr sz="44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3" name="Google Shape;103;p13"/>
          <p:cNvSpPr txBox="1">
            <a:spLocks noGrp="1"/>
          </p:cNvSpPr>
          <p:nvPr>
            <p:ph type="body" idx="1"/>
          </p:nvPr>
        </p:nvSpPr>
        <p:spPr>
          <a:xfrm>
            <a:off x="1366139" y="3632200"/>
            <a:ext cx="7224524" cy="381000"/>
          </a:xfrm>
          <a:prstGeom prst="rect">
            <a:avLst/>
          </a:prstGeom>
          <a:noFill/>
          <a:ln>
            <a:noFill/>
          </a:ln>
        </p:spPr>
        <p:txBody>
          <a:bodyPr spcFirstLastPara="1" wrap="square" lIns="91425" tIns="45700" rIns="91425" bIns="45700" anchor="ctr" anchorCtr="0">
            <a:noAutofit/>
          </a:bodyPr>
          <a:lstStyle>
            <a:lvl1pPr marL="457200" lvl="0" indent="-228600" algn="l">
              <a:spcBef>
                <a:spcPts val="1000"/>
              </a:spcBef>
              <a:spcAft>
                <a:spcPts val="0"/>
              </a:spcAft>
              <a:buSzPts val="1280"/>
              <a:buFont typeface="Trebuchet MS"/>
              <a:buNone/>
              <a:defRPr sz="1600">
                <a:solidFill>
                  <a:srgbClr val="7F7F7F"/>
                </a:solidFill>
              </a:defRPr>
            </a:lvl1pPr>
            <a:lvl2pPr marL="914400" lvl="1" indent="-228600" algn="l">
              <a:spcBef>
                <a:spcPts val="1000"/>
              </a:spcBef>
              <a:spcAft>
                <a:spcPts val="0"/>
              </a:spcAft>
              <a:buSzPts val="1280"/>
              <a:buFont typeface="Trebuchet MS"/>
              <a:buNone/>
              <a:defRPr/>
            </a:lvl2pPr>
            <a:lvl3pPr marL="1371600" lvl="2" indent="-228600" algn="l">
              <a:spcBef>
                <a:spcPts val="1000"/>
              </a:spcBef>
              <a:spcAft>
                <a:spcPts val="0"/>
              </a:spcAft>
              <a:buSzPts val="1120"/>
              <a:buFont typeface="Trebuchet MS"/>
              <a:buNone/>
              <a:defRPr/>
            </a:lvl3pPr>
            <a:lvl4pPr marL="1828800" lvl="3" indent="-228600" algn="l">
              <a:spcBef>
                <a:spcPts val="1000"/>
              </a:spcBef>
              <a:spcAft>
                <a:spcPts val="0"/>
              </a:spcAft>
              <a:buSzPts val="960"/>
              <a:buFont typeface="Trebuchet MS"/>
              <a:buNone/>
              <a:defRPr/>
            </a:lvl4pPr>
            <a:lvl5pPr marL="2286000" lvl="4" indent="-228600" algn="l">
              <a:spcBef>
                <a:spcPts val="1000"/>
              </a:spcBef>
              <a:spcAft>
                <a:spcPts val="0"/>
              </a:spcAft>
              <a:buSzPts val="960"/>
              <a:buFont typeface="Trebuchet MS"/>
              <a:buNone/>
              <a:defRPr/>
            </a:lvl5pPr>
            <a:lvl6pPr marL="2743200" lvl="5" indent="-320040" algn="l">
              <a:spcBef>
                <a:spcPts val="1000"/>
              </a:spcBef>
              <a:spcAft>
                <a:spcPts val="0"/>
              </a:spcAft>
              <a:buSzPts val="1440"/>
              <a:buChar char="►"/>
              <a:defRPr/>
            </a:lvl6pPr>
            <a:lvl7pPr marL="3200400" lvl="6" indent="-320040"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104" name="Google Shape;104;p13"/>
          <p:cNvSpPr txBox="1">
            <a:spLocks noGrp="1"/>
          </p:cNvSpPr>
          <p:nvPr>
            <p:ph type="body" idx="2"/>
          </p:nvPr>
        </p:nvSpPr>
        <p:spPr>
          <a:xfrm>
            <a:off x="677335" y="4470400"/>
            <a:ext cx="8596668" cy="1570962"/>
          </a:xfrm>
          <a:prstGeom prst="rect">
            <a:avLst/>
          </a:prstGeom>
          <a:noFill/>
          <a:ln>
            <a:noFill/>
          </a:ln>
        </p:spPr>
        <p:txBody>
          <a:bodyPr spcFirstLastPara="1" wrap="square" lIns="91425" tIns="45700" rIns="91425" bIns="45700" anchor="ctr" anchorCtr="0">
            <a:normAutofit/>
          </a:bodyPr>
          <a:lstStyle>
            <a:lvl1pPr marL="457200" lvl="0" indent="-228600" algn="l">
              <a:spcBef>
                <a:spcPts val="1000"/>
              </a:spcBef>
              <a:spcAft>
                <a:spcPts val="0"/>
              </a:spcAft>
              <a:buSzPts val="1440"/>
              <a:buNone/>
              <a:defRPr sz="1800">
                <a:solidFill>
                  <a:srgbClr val="3F3F3F"/>
                </a:solidFill>
              </a:defRPr>
            </a:lvl1pPr>
            <a:lvl2pPr marL="914400" lvl="1" indent="-228600" algn="l">
              <a:spcBef>
                <a:spcPts val="1000"/>
              </a:spcBef>
              <a:spcAft>
                <a:spcPts val="0"/>
              </a:spcAft>
              <a:buSzPts val="1440"/>
              <a:buNone/>
              <a:defRPr sz="1800">
                <a:solidFill>
                  <a:srgbClr val="888888"/>
                </a:solidFill>
              </a:defRPr>
            </a:lvl2pPr>
            <a:lvl3pPr marL="1371600" lvl="2" indent="-228600" algn="l">
              <a:spcBef>
                <a:spcPts val="1000"/>
              </a:spcBef>
              <a:spcAft>
                <a:spcPts val="0"/>
              </a:spcAft>
              <a:buSzPts val="1280"/>
              <a:buNone/>
              <a:defRPr sz="1600">
                <a:solidFill>
                  <a:srgbClr val="888888"/>
                </a:solidFill>
              </a:defRPr>
            </a:lvl3pPr>
            <a:lvl4pPr marL="1828800" lvl="3" indent="-228600" algn="l">
              <a:spcBef>
                <a:spcPts val="1000"/>
              </a:spcBef>
              <a:spcAft>
                <a:spcPts val="0"/>
              </a:spcAft>
              <a:buSzPts val="1120"/>
              <a:buNone/>
              <a:defRPr sz="1400">
                <a:solidFill>
                  <a:srgbClr val="888888"/>
                </a:solidFill>
              </a:defRPr>
            </a:lvl4pPr>
            <a:lvl5pPr marL="2286000" lvl="4" indent="-228600" algn="l">
              <a:spcBef>
                <a:spcPts val="1000"/>
              </a:spcBef>
              <a:spcAft>
                <a:spcPts val="0"/>
              </a:spcAft>
              <a:buSzPts val="1120"/>
              <a:buNone/>
              <a:defRPr sz="1400">
                <a:solidFill>
                  <a:srgbClr val="888888"/>
                </a:solidFill>
              </a:defRPr>
            </a:lvl5pPr>
            <a:lvl6pPr marL="2743200" lvl="5" indent="-228600" algn="l">
              <a:spcBef>
                <a:spcPts val="1000"/>
              </a:spcBef>
              <a:spcAft>
                <a:spcPts val="0"/>
              </a:spcAft>
              <a:buSzPts val="1120"/>
              <a:buNone/>
              <a:defRPr sz="1400">
                <a:solidFill>
                  <a:srgbClr val="888888"/>
                </a:solidFill>
              </a:defRPr>
            </a:lvl6pPr>
            <a:lvl7pPr marL="3200400" lvl="6" indent="-228600" algn="l">
              <a:spcBef>
                <a:spcPts val="1000"/>
              </a:spcBef>
              <a:spcAft>
                <a:spcPts val="0"/>
              </a:spcAft>
              <a:buSzPts val="1120"/>
              <a:buNone/>
              <a:defRPr sz="1400">
                <a:solidFill>
                  <a:srgbClr val="888888"/>
                </a:solidFill>
              </a:defRPr>
            </a:lvl7pPr>
            <a:lvl8pPr marL="3657600" lvl="7" indent="-228600" algn="l">
              <a:spcBef>
                <a:spcPts val="1000"/>
              </a:spcBef>
              <a:spcAft>
                <a:spcPts val="0"/>
              </a:spcAft>
              <a:buSzPts val="1120"/>
              <a:buNone/>
              <a:defRPr sz="1400">
                <a:solidFill>
                  <a:srgbClr val="888888"/>
                </a:solidFill>
              </a:defRPr>
            </a:lvl8pPr>
            <a:lvl9pPr marL="4114800" lvl="8" indent="-228600" algn="l">
              <a:spcBef>
                <a:spcPts val="1000"/>
              </a:spcBef>
              <a:spcAft>
                <a:spcPts val="0"/>
              </a:spcAft>
              <a:buSzPts val="1120"/>
              <a:buNone/>
              <a:defRPr sz="1400">
                <a:solidFill>
                  <a:srgbClr val="888888"/>
                </a:solidFill>
              </a:defRPr>
            </a:lvl9pPr>
          </a:lstStyle>
          <a:p>
            <a:endParaRPr/>
          </a:p>
        </p:txBody>
      </p:sp>
      <p:sp>
        <p:nvSpPr>
          <p:cNvPr id="105" name="Google Shape;105;p13"/>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106" name="Google Shape;106;p13"/>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107" name="Google Shape;107;p13"/>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
        <p:nvSpPr>
          <p:cNvPr id="108" name="Google Shape;108;p13"/>
          <p:cNvSpPr txBox="1"/>
          <p:nvPr/>
        </p:nvSpPr>
        <p:spPr>
          <a:xfrm>
            <a:off x="541870" y="790378"/>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8000" dirty="0">
                <a:solidFill>
                  <a:srgbClr val="BFE471"/>
                </a:solidFill>
                <a:latin typeface="Arial"/>
                <a:ea typeface="Arial"/>
                <a:cs typeface="Arial"/>
                <a:sym typeface="Arial"/>
              </a:rPr>
              <a:t>“</a:t>
            </a:r>
            <a:endParaRPr dirty="0"/>
          </a:p>
        </p:txBody>
      </p:sp>
      <p:sp>
        <p:nvSpPr>
          <p:cNvPr id="109" name="Google Shape;109;p13"/>
          <p:cNvSpPr txBox="1"/>
          <p:nvPr/>
        </p:nvSpPr>
        <p:spPr>
          <a:xfrm>
            <a:off x="8893011" y="2886556"/>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8000" dirty="0">
                <a:solidFill>
                  <a:srgbClr val="BFE471"/>
                </a:solidFill>
                <a:latin typeface="Arial"/>
                <a:ea typeface="Arial"/>
                <a:cs typeface="Arial"/>
                <a:sym typeface="Arial"/>
              </a:rPr>
              <a:t>”</a:t>
            </a:r>
            <a:endParaRPr sz="1800" dirty="0">
              <a:solidFill>
                <a:srgbClr val="BFE471"/>
              </a:solidFill>
              <a:latin typeface="Arial"/>
              <a:ea typeface="Arial"/>
              <a:cs typeface="Arial"/>
              <a:sym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Name Card">
  <p:cSld name="Name Card">
    <p:spTree>
      <p:nvGrpSpPr>
        <p:cNvPr id="1" name="Shape 110"/>
        <p:cNvGrpSpPr/>
        <p:nvPr/>
      </p:nvGrpSpPr>
      <p:grpSpPr>
        <a:xfrm>
          <a:off x="0" y="0"/>
          <a:ext cx="0" cy="0"/>
          <a:chOff x="0" y="0"/>
          <a:chExt cx="0" cy="0"/>
        </a:xfrm>
      </p:grpSpPr>
      <p:sp>
        <p:nvSpPr>
          <p:cNvPr id="111" name="Google Shape;111;p14"/>
          <p:cNvSpPr txBox="1">
            <a:spLocks noGrp="1"/>
          </p:cNvSpPr>
          <p:nvPr>
            <p:ph type="title"/>
          </p:nvPr>
        </p:nvSpPr>
        <p:spPr>
          <a:xfrm>
            <a:off x="677335" y="1931988"/>
            <a:ext cx="8596668" cy="259546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accent1"/>
              </a:buClr>
              <a:buSzPts val="4400"/>
              <a:buFont typeface="Trebuchet MS"/>
              <a:buNone/>
              <a:defRPr sz="44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2" name="Google Shape;112;p14"/>
          <p:cNvSpPr txBox="1">
            <a:spLocks noGrp="1"/>
          </p:cNvSpPr>
          <p:nvPr>
            <p:ph type="body" idx="1"/>
          </p:nvPr>
        </p:nvSpPr>
        <p:spPr>
          <a:xfrm>
            <a:off x="677335" y="4527448"/>
            <a:ext cx="8596668" cy="1513914"/>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440"/>
              <a:buNone/>
              <a:defRPr sz="1800">
                <a:solidFill>
                  <a:srgbClr val="3F3F3F"/>
                </a:solidFill>
              </a:defRPr>
            </a:lvl1pPr>
            <a:lvl2pPr marL="914400" lvl="1" indent="-228600" algn="l">
              <a:spcBef>
                <a:spcPts val="1000"/>
              </a:spcBef>
              <a:spcAft>
                <a:spcPts val="0"/>
              </a:spcAft>
              <a:buSzPts val="1440"/>
              <a:buNone/>
              <a:defRPr sz="1800">
                <a:solidFill>
                  <a:srgbClr val="888888"/>
                </a:solidFill>
              </a:defRPr>
            </a:lvl2pPr>
            <a:lvl3pPr marL="1371600" lvl="2" indent="-228600" algn="l">
              <a:spcBef>
                <a:spcPts val="1000"/>
              </a:spcBef>
              <a:spcAft>
                <a:spcPts val="0"/>
              </a:spcAft>
              <a:buSzPts val="1280"/>
              <a:buNone/>
              <a:defRPr sz="1600">
                <a:solidFill>
                  <a:srgbClr val="888888"/>
                </a:solidFill>
              </a:defRPr>
            </a:lvl3pPr>
            <a:lvl4pPr marL="1828800" lvl="3" indent="-228600" algn="l">
              <a:spcBef>
                <a:spcPts val="1000"/>
              </a:spcBef>
              <a:spcAft>
                <a:spcPts val="0"/>
              </a:spcAft>
              <a:buSzPts val="1120"/>
              <a:buNone/>
              <a:defRPr sz="1400">
                <a:solidFill>
                  <a:srgbClr val="888888"/>
                </a:solidFill>
              </a:defRPr>
            </a:lvl4pPr>
            <a:lvl5pPr marL="2286000" lvl="4" indent="-228600" algn="l">
              <a:spcBef>
                <a:spcPts val="1000"/>
              </a:spcBef>
              <a:spcAft>
                <a:spcPts val="0"/>
              </a:spcAft>
              <a:buSzPts val="1120"/>
              <a:buNone/>
              <a:defRPr sz="1400">
                <a:solidFill>
                  <a:srgbClr val="888888"/>
                </a:solidFill>
              </a:defRPr>
            </a:lvl5pPr>
            <a:lvl6pPr marL="2743200" lvl="5" indent="-228600" algn="l">
              <a:spcBef>
                <a:spcPts val="1000"/>
              </a:spcBef>
              <a:spcAft>
                <a:spcPts val="0"/>
              </a:spcAft>
              <a:buSzPts val="1120"/>
              <a:buNone/>
              <a:defRPr sz="1400">
                <a:solidFill>
                  <a:srgbClr val="888888"/>
                </a:solidFill>
              </a:defRPr>
            </a:lvl6pPr>
            <a:lvl7pPr marL="3200400" lvl="6" indent="-228600" algn="l">
              <a:spcBef>
                <a:spcPts val="1000"/>
              </a:spcBef>
              <a:spcAft>
                <a:spcPts val="0"/>
              </a:spcAft>
              <a:buSzPts val="1120"/>
              <a:buNone/>
              <a:defRPr sz="1400">
                <a:solidFill>
                  <a:srgbClr val="888888"/>
                </a:solidFill>
              </a:defRPr>
            </a:lvl7pPr>
            <a:lvl8pPr marL="3657600" lvl="7" indent="-228600" algn="l">
              <a:spcBef>
                <a:spcPts val="1000"/>
              </a:spcBef>
              <a:spcAft>
                <a:spcPts val="0"/>
              </a:spcAft>
              <a:buSzPts val="1120"/>
              <a:buNone/>
              <a:defRPr sz="1400">
                <a:solidFill>
                  <a:srgbClr val="888888"/>
                </a:solidFill>
              </a:defRPr>
            </a:lvl8pPr>
            <a:lvl9pPr marL="4114800" lvl="8" indent="-228600" algn="l">
              <a:spcBef>
                <a:spcPts val="1000"/>
              </a:spcBef>
              <a:spcAft>
                <a:spcPts val="0"/>
              </a:spcAft>
              <a:buSzPts val="1120"/>
              <a:buNone/>
              <a:defRPr sz="1400">
                <a:solidFill>
                  <a:srgbClr val="888888"/>
                </a:solidFill>
              </a:defRPr>
            </a:lvl9pPr>
          </a:lstStyle>
          <a:p>
            <a:endParaRPr/>
          </a:p>
        </p:txBody>
      </p:sp>
      <p:sp>
        <p:nvSpPr>
          <p:cNvPr id="113" name="Google Shape;113;p14"/>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114" name="Google Shape;114;p14"/>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115" name="Google Shape;115;p14"/>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Quote Name Card">
  <p:cSld name="Quote Name Card">
    <p:spTree>
      <p:nvGrpSpPr>
        <p:cNvPr id="1" name="Shape 116"/>
        <p:cNvGrpSpPr/>
        <p:nvPr/>
      </p:nvGrpSpPr>
      <p:grpSpPr>
        <a:xfrm>
          <a:off x="0" y="0"/>
          <a:ext cx="0" cy="0"/>
          <a:chOff x="0" y="0"/>
          <a:chExt cx="0" cy="0"/>
        </a:xfrm>
      </p:grpSpPr>
      <p:sp>
        <p:nvSpPr>
          <p:cNvPr id="117" name="Google Shape;117;p15"/>
          <p:cNvSpPr txBox="1">
            <a:spLocks noGrp="1"/>
          </p:cNvSpPr>
          <p:nvPr>
            <p:ph type="title"/>
          </p:nvPr>
        </p:nvSpPr>
        <p:spPr>
          <a:xfrm>
            <a:off x="931334" y="609600"/>
            <a:ext cx="8094134" cy="30226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accent1"/>
              </a:buClr>
              <a:buSzPts val="4400"/>
              <a:buFont typeface="Trebuchet MS"/>
              <a:buNone/>
              <a:defRPr sz="44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8" name="Google Shape;118;p15"/>
          <p:cNvSpPr txBox="1">
            <a:spLocks noGrp="1"/>
          </p:cNvSpPr>
          <p:nvPr>
            <p:ph type="body" idx="1"/>
          </p:nvPr>
        </p:nvSpPr>
        <p:spPr>
          <a:xfrm>
            <a:off x="677332" y="4013200"/>
            <a:ext cx="8596669" cy="514248"/>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1920"/>
              <a:buFont typeface="Trebuchet MS"/>
              <a:buNone/>
              <a:defRPr sz="2400">
                <a:solidFill>
                  <a:srgbClr val="3F3F3F"/>
                </a:solidFill>
              </a:defRPr>
            </a:lvl1pPr>
            <a:lvl2pPr marL="914400" lvl="1" indent="-228600" algn="l">
              <a:spcBef>
                <a:spcPts val="1000"/>
              </a:spcBef>
              <a:spcAft>
                <a:spcPts val="0"/>
              </a:spcAft>
              <a:buSzPts val="1280"/>
              <a:buFont typeface="Trebuchet MS"/>
              <a:buNone/>
              <a:defRPr/>
            </a:lvl2pPr>
            <a:lvl3pPr marL="1371600" lvl="2" indent="-228600" algn="l">
              <a:spcBef>
                <a:spcPts val="1000"/>
              </a:spcBef>
              <a:spcAft>
                <a:spcPts val="0"/>
              </a:spcAft>
              <a:buSzPts val="1120"/>
              <a:buFont typeface="Trebuchet MS"/>
              <a:buNone/>
              <a:defRPr/>
            </a:lvl3pPr>
            <a:lvl4pPr marL="1828800" lvl="3" indent="-228600" algn="l">
              <a:spcBef>
                <a:spcPts val="1000"/>
              </a:spcBef>
              <a:spcAft>
                <a:spcPts val="0"/>
              </a:spcAft>
              <a:buSzPts val="960"/>
              <a:buFont typeface="Trebuchet MS"/>
              <a:buNone/>
              <a:defRPr/>
            </a:lvl4pPr>
            <a:lvl5pPr marL="2286000" lvl="4" indent="-228600" algn="l">
              <a:spcBef>
                <a:spcPts val="1000"/>
              </a:spcBef>
              <a:spcAft>
                <a:spcPts val="0"/>
              </a:spcAft>
              <a:buSzPts val="960"/>
              <a:buFont typeface="Trebuchet MS"/>
              <a:buNone/>
              <a:defRPr/>
            </a:lvl5pPr>
            <a:lvl6pPr marL="2743200" lvl="5" indent="-320040" algn="l">
              <a:spcBef>
                <a:spcPts val="1000"/>
              </a:spcBef>
              <a:spcAft>
                <a:spcPts val="0"/>
              </a:spcAft>
              <a:buSzPts val="1440"/>
              <a:buChar char="►"/>
              <a:defRPr/>
            </a:lvl6pPr>
            <a:lvl7pPr marL="3200400" lvl="6" indent="-320040"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119" name="Google Shape;119;p15"/>
          <p:cNvSpPr txBox="1">
            <a:spLocks noGrp="1"/>
          </p:cNvSpPr>
          <p:nvPr>
            <p:ph type="body" idx="2"/>
          </p:nvPr>
        </p:nvSpPr>
        <p:spPr>
          <a:xfrm>
            <a:off x="677335" y="4527448"/>
            <a:ext cx="8596668" cy="1513914"/>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440"/>
              <a:buNone/>
              <a:defRPr sz="1800">
                <a:solidFill>
                  <a:srgbClr val="7F7F7F"/>
                </a:solidFill>
              </a:defRPr>
            </a:lvl1pPr>
            <a:lvl2pPr marL="914400" lvl="1" indent="-228600" algn="l">
              <a:spcBef>
                <a:spcPts val="1000"/>
              </a:spcBef>
              <a:spcAft>
                <a:spcPts val="0"/>
              </a:spcAft>
              <a:buSzPts val="1440"/>
              <a:buNone/>
              <a:defRPr sz="1800">
                <a:solidFill>
                  <a:srgbClr val="888888"/>
                </a:solidFill>
              </a:defRPr>
            </a:lvl2pPr>
            <a:lvl3pPr marL="1371600" lvl="2" indent="-228600" algn="l">
              <a:spcBef>
                <a:spcPts val="1000"/>
              </a:spcBef>
              <a:spcAft>
                <a:spcPts val="0"/>
              </a:spcAft>
              <a:buSzPts val="1280"/>
              <a:buNone/>
              <a:defRPr sz="1600">
                <a:solidFill>
                  <a:srgbClr val="888888"/>
                </a:solidFill>
              </a:defRPr>
            </a:lvl3pPr>
            <a:lvl4pPr marL="1828800" lvl="3" indent="-228600" algn="l">
              <a:spcBef>
                <a:spcPts val="1000"/>
              </a:spcBef>
              <a:spcAft>
                <a:spcPts val="0"/>
              </a:spcAft>
              <a:buSzPts val="1120"/>
              <a:buNone/>
              <a:defRPr sz="1400">
                <a:solidFill>
                  <a:srgbClr val="888888"/>
                </a:solidFill>
              </a:defRPr>
            </a:lvl4pPr>
            <a:lvl5pPr marL="2286000" lvl="4" indent="-228600" algn="l">
              <a:spcBef>
                <a:spcPts val="1000"/>
              </a:spcBef>
              <a:spcAft>
                <a:spcPts val="0"/>
              </a:spcAft>
              <a:buSzPts val="1120"/>
              <a:buNone/>
              <a:defRPr sz="1400">
                <a:solidFill>
                  <a:srgbClr val="888888"/>
                </a:solidFill>
              </a:defRPr>
            </a:lvl5pPr>
            <a:lvl6pPr marL="2743200" lvl="5" indent="-228600" algn="l">
              <a:spcBef>
                <a:spcPts val="1000"/>
              </a:spcBef>
              <a:spcAft>
                <a:spcPts val="0"/>
              </a:spcAft>
              <a:buSzPts val="1120"/>
              <a:buNone/>
              <a:defRPr sz="1400">
                <a:solidFill>
                  <a:srgbClr val="888888"/>
                </a:solidFill>
              </a:defRPr>
            </a:lvl6pPr>
            <a:lvl7pPr marL="3200400" lvl="6" indent="-228600" algn="l">
              <a:spcBef>
                <a:spcPts val="1000"/>
              </a:spcBef>
              <a:spcAft>
                <a:spcPts val="0"/>
              </a:spcAft>
              <a:buSzPts val="1120"/>
              <a:buNone/>
              <a:defRPr sz="1400">
                <a:solidFill>
                  <a:srgbClr val="888888"/>
                </a:solidFill>
              </a:defRPr>
            </a:lvl7pPr>
            <a:lvl8pPr marL="3657600" lvl="7" indent="-228600" algn="l">
              <a:spcBef>
                <a:spcPts val="1000"/>
              </a:spcBef>
              <a:spcAft>
                <a:spcPts val="0"/>
              </a:spcAft>
              <a:buSzPts val="1120"/>
              <a:buNone/>
              <a:defRPr sz="1400">
                <a:solidFill>
                  <a:srgbClr val="888888"/>
                </a:solidFill>
              </a:defRPr>
            </a:lvl8pPr>
            <a:lvl9pPr marL="4114800" lvl="8" indent="-228600" algn="l">
              <a:spcBef>
                <a:spcPts val="1000"/>
              </a:spcBef>
              <a:spcAft>
                <a:spcPts val="0"/>
              </a:spcAft>
              <a:buSzPts val="1120"/>
              <a:buNone/>
              <a:defRPr sz="1400">
                <a:solidFill>
                  <a:srgbClr val="888888"/>
                </a:solidFill>
              </a:defRPr>
            </a:lvl9pPr>
          </a:lstStyle>
          <a:p>
            <a:endParaRPr/>
          </a:p>
        </p:txBody>
      </p:sp>
      <p:sp>
        <p:nvSpPr>
          <p:cNvPr id="120" name="Google Shape;120;p15"/>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121" name="Google Shape;121;p15"/>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122" name="Google Shape;122;p15"/>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
        <p:nvSpPr>
          <p:cNvPr id="123" name="Google Shape;123;p15"/>
          <p:cNvSpPr txBox="1"/>
          <p:nvPr/>
        </p:nvSpPr>
        <p:spPr>
          <a:xfrm>
            <a:off x="541870" y="790378"/>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8000" dirty="0">
                <a:solidFill>
                  <a:srgbClr val="BFE471"/>
                </a:solidFill>
                <a:latin typeface="Arial"/>
                <a:ea typeface="Arial"/>
                <a:cs typeface="Arial"/>
                <a:sym typeface="Arial"/>
              </a:rPr>
              <a:t>“</a:t>
            </a:r>
            <a:endParaRPr dirty="0"/>
          </a:p>
        </p:txBody>
      </p:sp>
      <p:sp>
        <p:nvSpPr>
          <p:cNvPr id="124" name="Google Shape;124;p15"/>
          <p:cNvSpPr txBox="1"/>
          <p:nvPr/>
        </p:nvSpPr>
        <p:spPr>
          <a:xfrm>
            <a:off x="8893011" y="2886556"/>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8000" dirty="0">
                <a:solidFill>
                  <a:srgbClr val="BFE471"/>
                </a:solidFill>
                <a:latin typeface="Arial"/>
                <a:ea typeface="Arial"/>
                <a:cs typeface="Arial"/>
                <a:sym typeface="Arial"/>
              </a:rPr>
              <a:t>”</a:t>
            </a:r>
            <a:endParaRPr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rue or False">
  <p:cSld name="True or False">
    <p:spTree>
      <p:nvGrpSpPr>
        <p:cNvPr id="1" name="Shape 125"/>
        <p:cNvGrpSpPr/>
        <p:nvPr/>
      </p:nvGrpSpPr>
      <p:grpSpPr>
        <a:xfrm>
          <a:off x="0" y="0"/>
          <a:ext cx="0" cy="0"/>
          <a:chOff x="0" y="0"/>
          <a:chExt cx="0" cy="0"/>
        </a:xfrm>
      </p:grpSpPr>
      <p:sp>
        <p:nvSpPr>
          <p:cNvPr id="126" name="Google Shape;126;p16"/>
          <p:cNvSpPr txBox="1">
            <a:spLocks noGrp="1"/>
          </p:cNvSpPr>
          <p:nvPr>
            <p:ph type="title"/>
          </p:nvPr>
        </p:nvSpPr>
        <p:spPr>
          <a:xfrm>
            <a:off x="685799" y="609600"/>
            <a:ext cx="8588203" cy="30226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accent1"/>
              </a:buClr>
              <a:buSzPts val="4400"/>
              <a:buFont typeface="Trebuchet MS"/>
              <a:buNone/>
              <a:defRPr sz="44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7" name="Google Shape;127;p16"/>
          <p:cNvSpPr txBox="1">
            <a:spLocks noGrp="1"/>
          </p:cNvSpPr>
          <p:nvPr>
            <p:ph type="body" idx="1"/>
          </p:nvPr>
        </p:nvSpPr>
        <p:spPr>
          <a:xfrm>
            <a:off x="677332" y="4013200"/>
            <a:ext cx="8596669" cy="514248"/>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1920"/>
              <a:buFont typeface="Trebuchet MS"/>
              <a:buNone/>
              <a:defRPr sz="2400">
                <a:solidFill>
                  <a:schemeClr val="accent1"/>
                </a:solidFill>
              </a:defRPr>
            </a:lvl1pPr>
            <a:lvl2pPr marL="914400" lvl="1" indent="-228600" algn="l">
              <a:spcBef>
                <a:spcPts val="1000"/>
              </a:spcBef>
              <a:spcAft>
                <a:spcPts val="0"/>
              </a:spcAft>
              <a:buSzPts val="1280"/>
              <a:buFont typeface="Trebuchet MS"/>
              <a:buNone/>
              <a:defRPr/>
            </a:lvl2pPr>
            <a:lvl3pPr marL="1371600" lvl="2" indent="-228600" algn="l">
              <a:spcBef>
                <a:spcPts val="1000"/>
              </a:spcBef>
              <a:spcAft>
                <a:spcPts val="0"/>
              </a:spcAft>
              <a:buSzPts val="1120"/>
              <a:buFont typeface="Trebuchet MS"/>
              <a:buNone/>
              <a:defRPr/>
            </a:lvl3pPr>
            <a:lvl4pPr marL="1828800" lvl="3" indent="-228600" algn="l">
              <a:spcBef>
                <a:spcPts val="1000"/>
              </a:spcBef>
              <a:spcAft>
                <a:spcPts val="0"/>
              </a:spcAft>
              <a:buSzPts val="960"/>
              <a:buFont typeface="Trebuchet MS"/>
              <a:buNone/>
              <a:defRPr/>
            </a:lvl4pPr>
            <a:lvl5pPr marL="2286000" lvl="4" indent="-228600" algn="l">
              <a:spcBef>
                <a:spcPts val="1000"/>
              </a:spcBef>
              <a:spcAft>
                <a:spcPts val="0"/>
              </a:spcAft>
              <a:buSzPts val="960"/>
              <a:buFont typeface="Trebuchet MS"/>
              <a:buNone/>
              <a:defRPr/>
            </a:lvl5pPr>
            <a:lvl6pPr marL="2743200" lvl="5" indent="-320040" algn="l">
              <a:spcBef>
                <a:spcPts val="1000"/>
              </a:spcBef>
              <a:spcAft>
                <a:spcPts val="0"/>
              </a:spcAft>
              <a:buSzPts val="1440"/>
              <a:buChar char="►"/>
              <a:defRPr/>
            </a:lvl6pPr>
            <a:lvl7pPr marL="3200400" lvl="6" indent="-320040"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128" name="Google Shape;128;p16"/>
          <p:cNvSpPr txBox="1">
            <a:spLocks noGrp="1"/>
          </p:cNvSpPr>
          <p:nvPr>
            <p:ph type="body" idx="2"/>
          </p:nvPr>
        </p:nvSpPr>
        <p:spPr>
          <a:xfrm>
            <a:off x="677335" y="4527448"/>
            <a:ext cx="8596668" cy="1513914"/>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440"/>
              <a:buNone/>
              <a:defRPr sz="1800">
                <a:solidFill>
                  <a:srgbClr val="7F7F7F"/>
                </a:solidFill>
              </a:defRPr>
            </a:lvl1pPr>
            <a:lvl2pPr marL="914400" lvl="1" indent="-228600" algn="l">
              <a:spcBef>
                <a:spcPts val="1000"/>
              </a:spcBef>
              <a:spcAft>
                <a:spcPts val="0"/>
              </a:spcAft>
              <a:buSzPts val="1440"/>
              <a:buNone/>
              <a:defRPr sz="1800">
                <a:solidFill>
                  <a:srgbClr val="888888"/>
                </a:solidFill>
              </a:defRPr>
            </a:lvl2pPr>
            <a:lvl3pPr marL="1371600" lvl="2" indent="-228600" algn="l">
              <a:spcBef>
                <a:spcPts val="1000"/>
              </a:spcBef>
              <a:spcAft>
                <a:spcPts val="0"/>
              </a:spcAft>
              <a:buSzPts val="1280"/>
              <a:buNone/>
              <a:defRPr sz="1600">
                <a:solidFill>
                  <a:srgbClr val="888888"/>
                </a:solidFill>
              </a:defRPr>
            </a:lvl3pPr>
            <a:lvl4pPr marL="1828800" lvl="3" indent="-228600" algn="l">
              <a:spcBef>
                <a:spcPts val="1000"/>
              </a:spcBef>
              <a:spcAft>
                <a:spcPts val="0"/>
              </a:spcAft>
              <a:buSzPts val="1120"/>
              <a:buNone/>
              <a:defRPr sz="1400">
                <a:solidFill>
                  <a:srgbClr val="888888"/>
                </a:solidFill>
              </a:defRPr>
            </a:lvl4pPr>
            <a:lvl5pPr marL="2286000" lvl="4" indent="-228600" algn="l">
              <a:spcBef>
                <a:spcPts val="1000"/>
              </a:spcBef>
              <a:spcAft>
                <a:spcPts val="0"/>
              </a:spcAft>
              <a:buSzPts val="1120"/>
              <a:buNone/>
              <a:defRPr sz="1400">
                <a:solidFill>
                  <a:srgbClr val="888888"/>
                </a:solidFill>
              </a:defRPr>
            </a:lvl5pPr>
            <a:lvl6pPr marL="2743200" lvl="5" indent="-228600" algn="l">
              <a:spcBef>
                <a:spcPts val="1000"/>
              </a:spcBef>
              <a:spcAft>
                <a:spcPts val="0"/>
              </a:spcAft>
              <a:buSzPts val="1120"/>
              <a:buNone/>
              <a:defRPr sz="1400">
                <a:solidFill>
                  <a:srgbClr val="888888"/>
                </a:solidFill>
              </a:defRPr>
            </a:lvl6pPr>
            <a:lvl7pPr marL="3200400" lvl="6" indent="-228600" algn="l">
              <a:spcBef>
                <a:spcPts val="1000"/>
              </a:spcBef>
              <a:spcAft>
                <a:spcPts val="0"/>
              </a:spcAft>
              <a:buSzPts val="1120"/>
              <a:buNone/>
              <a:defRPr sz="1400">
                <a:solidFill>
                  <a:srgbClr val="888888"/>
                </a:solidFill>
              </a:defRPr>
            </a:lvl7pPr>
            <a:lvl8pPr marL="3657600" lvl="7" indent="-228600" algn="l">
              <a:spcBef>
                <a:spcPts val="1000"/>
              </a:spcBef>
              <a:spcAft>
                <a:spcPts val="0"/>
              </a:spcAft>
              <a:buSzPts val="1120"/>
              <a:buNone/>
              <a:defRPr sz="1400">
                <a:solidFill>
                  <a:srgbClr val="888888"/>
                </a:solidFill>
              </a:defRPr>
            </a:lvl8pPr>
            <a:lvl9pPr marL="4114800" lvl="8" indent="-228600" algn="l">
              <a:spcBef>
                <a:spcPts val="1000"/>
              </a:spcBef>
              <a:spcAft>
                <a:spcPts val="0"/>
              </a:spcAft>
              <a:buSzPts val="1120"/>
              <a:buNone/>
              <a:defRPr sz="1400">
                <a:solidFill>
                  <a:srgbClr val="888888"/>
                </a:solidFill>
              </a:defRPr>
            </a:lvl9pPr>
          </a:lstStyle>
          <a:p>
            <a:endParaRPr/>
          </a:p>
        </p:txBody>
      </p:sp>
      <p:sp>
        <p:nvSpPr>
          <p:cNvPr id="129" name="Google Shape;129;p16"/>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130" name="Google Shape;130;p16"/>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131" name="Google Shape;131;p16"/>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32"/>
        <p:cNvGrpSpPr/>
        <p:nvPr/>
      </p:nvGrpSpPr>
      <p:grpSpPr>
        <a:xfrm>
          <a:off x="0" y="0"/>
          <a:ext cx="0" cy="0"/>
          <a:chOff x="0" y="0"/>
          <a:chExt cx="0" cy="0"/>
        </a:xfrm>
      </p:grpSpPr>
      <p:sp>
        <p:nvSpPr>
          <p:cNvPr id="133" name="Google Shape;133;p17"/>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4" name="Google Shape;134;p17"/>
          <p:cNvSpPr txBox="1">
            <a:spLocks noGrp="1"/>
          </p:cNvSpPr>
          <p:nvPr>
            <p:ph type="body" idx="1"/>
          </p:nvPr>
        </p:nvSpPr>
        <p:spPr>
          <a:xfrm rot="5400000">
            <a:off x="3035281" y="-197358"/>
            <a:ext cx="3880773" cy="8596668"/>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40" algn="l">
              <a:spcBef>
                <a:spcPts val="1000"/>
              </a:spcBef>
              <a:spcAft>
                <a:spcPts val="0"/>
              </a:spcAft>
              <a:buSzPts val="1440"/>
              <a:buChar char="►"/>
              <a:defRPr/>
            </a:lvl3pPr>
            <a:lvl4pPr marL="1828800" lvl="3" indent="-320040" algn="l">
              <a:spcBef>
                <a:spcPts val="1000"/>
              </a:spcBef>
              <a:spcAft>
                <a:spcPts val="0"/>
              </a:spcAft>
              <a:buSzPts val="1440"/>
              <a:buChar char="►"/>
              <a:defRPr/>
            </a:lvl4pPr>
            <a:lvl5pPr marL="2286000" lvl="4" indent="-320040" algn="l">
              <a:spcBef>
                <a:spcPts val="1000"/>
              </a:spcBef>
              <a:spcAft>
                <a:spcPts val="0"/>
              </a:spcAft>
              <a:buSzPts val="1440"/>
              <a:buChar char="►"/>
              <a:defRPr/>
            </a:lvl5pPr>
            <a:lvl6pPr marL="2743200" lvl="5" indent="-320040" algn="l">
              <a:spcBef>
                <a:spcPts val="1000"/>
              </a:spcBef>
              <a:spcAft>
                <a:spcPts val="0"/>
              </a:spcAft>
              <a:buSzPts val="1440"/>
              <a:buChar char="►"/>
              <a:defRPr/>
            </a:lvl6pPr>
            <a:lvl7pPr marL="3200400" lvl="6" indent="-320040"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135" name="Google Shape;135;p17"/>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136" name="Google Shape;136;p17"/>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137" name="Google Shape;137;p17"/>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38"/>
        <p:cNvGrpSpPr/>
        <p:nvPr/>
      </p:nvGrpSpPr>
      <p:grpSpPr>
        <a:xfrm>
          <a:off x="0" y="0"/>
          <a:ext cx="0" cy="0"/>
          <a:chOff x="0" y="0"/>
          <a:chExt cx="0" cy="0"/>
        </a:xfrm>
      </p:grpSpPr>
      <p:sp>
        <p:nvSpPr>
          <p:cNvPr id="139" name="Google Shape;139;p18"/>
          <p:cNvSpPr txBox="1">
            <a:spLocks noGrp="1"/>
          </p:cNvSpPr>
          <p:nvPr>
            <p:ph type="title"/>
          </p:nvPr>
        </p:nvSpPr>
        <p:spPr>
          <a:xfrm rot="5400000">
            <a:off x="5994319" y="2582953"/>
            <a:ext cx="5251451" cy="1304743"/>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0" name="Google Shape;140;p18"/>
          <p:cNvSpPr txBox="1">
            <a:spLocks noGrp="1"/>
          </p:cNvSpPr>
          <p:nvPr>
            <p:ph type="body" idx="1"/>
          </p:nvPr>
        </p:nvSpPr>
        <p:spPr>
          <a:xfrm rot="5400000">
            <a:off x="1581685" y="-294750"/>
            <a:ext cx="5251450" cy="7060150"/>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40" algn="l">
              <a:spcBef>
                <a:spcPts val="1000"/>
              </a:spcBef>
              <a:spcAft>
                <a:spcPts val="0"/>
              </a:spcAft>
              <a:buSzPts val="1440"/>
              <a:buChar char="►"/>
              <a:defRPr/>
            </a:lvl3pPr>
            <a:lvl4pPr marL="1828800" lvl="3" indent="-320040" algn="l">
              <a:spcBef>
                <a:spcPts val="1000"/>
              </a:spcBef>
              <a:spcAft>
                <a:spcPts val="0"/>
              </a:spcAft>
              <a:buSzPts val="1440"/>
              <a:buChar char="►"/>
              <a:defRPr/>
            </a:lvl4pPr>
            <a:lvl5pPr marL="2286000" lvl="4" indent="-320040" algn="l">
              <a:spcBef>
                <a:spcPts val="1000"/>
              </a:spcBef>
              <a:spcAft>
                <a:spcPts val="0"/>
              </a:spcAft>
              <a:buSzPts val="1440"/>
              <a:buChar char="►"/>
              <a:defRPr/>
            </a:lvl5pPr>
            <a:lvl6pPr marL="2743200" lvl="5" indent="-320040" algn="l">
              <a:spcBef>
                <a:spcPts val="1000"/>
              </a:spcBef>
              <a:spcAft>
                <a:spcPts val="0"/>
              </a:spcAft>
              <a:buSzPts val="1440"/>
              <a:buChar char="►"/>
              <a:defRPr/>
            </a:lvl6pPr>
            <a:lvl7pPr marL="3200400" lvl="6" indent="-320040"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141" name="Google Shape;141;p18"/>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142" name="Google Shape;142;p18"/>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143" name="Google Shape;143;p18"/>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grpSp>
        <p:nvGrpSpPr>
          <p:cNvPr id="10" name="Google Shape;10;p1"/>
          <p:cNvGrpSpPr/>
          <p:nvPr/>
        </p:nvGrpSpPr>
        <p:grpSpPr>
          <a:xfrm>
            <a:off x="0" y="-8467"/>
            <a:ext cx="12192000" cy="6866467"/>
            <a:chOff x="0" y="-8467"/>
            <a:chExt cx="12192000" cy="6866467"/>
          </a:xfrm>
        </p:grpSpPr>
        <p:cxnSp>
          <p:nvCxnSpPr>
            <p:cNvPr id="11" name="Google Shape;11;p1"/>
            <p:cNvCxnSpPr/>
            <p:nvPr/>
          </p:nvCxnSpPr>
          <p:spPr>
            <a:xfrm>
              <a:off x="9371012" y="0"/>
              <a:ext cx="1219200" cy="6858000"/>
            </a:xfrm>
            <a:prstGeom prst="straightConnector1">
              <a:avLst/>
            </a:prstGeom>
            <a:noFill/>
            <a:ln w="9525" cap="flat" cmpd="sng">
              <a:solidFill>
                <a:srgbClr val="BFBFBF"/>
              </a:solidFill>
              <a:prstDash val="solid"/>
              <a:round/>
              <a:headEnd type="none" w="sm" len="sm"/>
              <a:tailEnd type="none" w="sm" len="sm"/>
            </a:ln>
          </p:spPr>
        </p:cxnSp>
        <p:cxnSp>
          <p:nvCxnSpPr>
            <p:cNvPr id="12" name="Google Shape;12;p1"/>
            <p:cNvCxnSpPr/>
            <p:nvPr/>
          </p:nvCxnSpPr>
          <p:spPr>
            <a:xfrm flipH="1">
              <a:off x="7425267" y="3681413"/>
              <a:ext cx="4763558" cy="3176587"/>
            </a:xfrm>
            <a:prstGeom prst="straightConnector1">
              <a:avLst/>
            </a:prstGeom>
            <a:noFill/>
            <a:ln w="9525" cap="flat" cmpd="sng">
              <a:solidFill>
                <a:srgbClr val="D8D8D8"/>
              </a:solidFill>
              <a:prstDash val="solid"/>
              <a:round/>
              <a:headEnd type="none" w="sm" len="sm"/>
              <a:tailEnd type="none" w="sm" len="sm"/>
            </a:ln>
          </p:spPr>
        </p:cxnSp>
        <p:sp>
          <p:nvSpPr>
            <p:cNvPr id="13" name="Google Shape;13;p1"/>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30196"/>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lt1"/>
                </a:solidFill>
                <a:latin typeface="Trebuchet MS"/>
                <a:ea typeface="Trebuchet MS"/>
                <a:cs typeface="Trebuchet MS"/>
                <a:sym typeface="Trebuchet MS"/>
              </a:endParaRPr>
            </a:p>
          </p:txBody>
        </p:sp>
        <p:sp>
          <p:nvSpPr>
            <p:cNvPr id="14" name="Google Shape;14;p1"/>
            <p:cNvSpPr/>
            <p:nvPr/>
          </p:nvSpPr>
          <p:spPr>
            <a:xfrm>
              <a:off x="9603442" y="-8467"/>
              <a:ext cx="258855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lt1"/>
                </a:solidFill>
                <a:latin typeface="Trebuchet MS"/>
                <a:ea typeface="Trebuchet MS"/>
                <a:cs typeface="Trebuchet MS"/>
                <a:sym typeface="Trebuchet MS"/>
              </a:endParaRPr>
            </a:p>
          </p:txBody>
        </p:sp>
        <p:sp>
          <p:nvSpPr>
            <p:cNvPr id="15" name="Google Shape;15;p1"/>
            <p:cNvSpPr/>
            <p:nvPr/>
          </p:nvSpPr>
          <p:spPr>
            <a:xfrm>
              <a:off x="8932333" y="3048000"/>
              <a:ext cx="3259667" cy="3810000"/>
            </a:xfrm>
            <a:prstGeom prst="triangle">
              <a:avLst>
                <a:gd name="adj" fmla="val 100000"/>
              </a:avLst>
            </a:prstGeom>
            <a:solidFill>
              <a:schemeClr val="accent2">
                <a:alpha val="72157"/>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lt1"/>
                </a:solidFill>
                <a:latin typeface="Trebuchet MS"/>
                <a:ea typeface="Trebuchet MS"/>
                <a:cs typeface="Trebuchet MS"/>
                <a:sym typeface="Trebuchet MS"/>
              </a:endParaRPr>
            </a:p>
          </p:txBody>
        </p:sp>
        <p:sp>
          <p:nvSpPr>
            <p:cNvPr id="16" name="Google Shape;16;p1"/>
            <p:cNvSpPr/>
            <p:nvPr/>
          </p:nvSpPr>
          <p:spPr>
            <a:xfrm>
              <a:off x="9334500" y="-8467"/>
              <a:ext cx="2854326"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3E7818">
                <a:alpha val="7019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lt1"/>
                </a:solidFill>
                <a:latin typeface="Trebuchet MS"/>
                <a:ea typeface="Trebuchet MS"/>
                <a:cs typeface="Trebuchet MS"/>
                <a:sym typeface="Trebuchet MS"/>
              </a:endParaRPr>
            </a:p>
          </p:txBody>
        </p:sp>
        <p:sp>
          <p:nvSpPr>
            <p:cNvPr id="17" name="Google Shape;17;p1"/>
            <p:cNvSpPr/>
            <p:nvPr/>
          </p:nvSpPr>
          <p:spPr>
            <a:xfrm>
              <a:off x="10898730" y="-8467"/>
              <a:ext cx="1290094" cy="6866467"/>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rgbClr val="BFE471">
                <a:alpha val="7019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lt1"/>
                </a:solidFill>
                <a:latin typeface="Trebuchet MS"/>
                <a:ea typeface="Trebuchet MS"/>
                <a:cs typeface="Trebuchet MS"/>
                <a:sym typeface="Trebuchet MS"/>
              </a:endParaRPr>
            </a:p>
          </p:txBody>
        </p:sp>
        <p:sp>
          <p:nvSpPr>
            <p:cNvPr id="18" name="Google Shape;18;p1"/>
            <p:cNvSpPr/>
            <p:nvPr/>
          </p:nvSpPr>
          <p:spPr>
            <a:xfrm>
              <a:off x="10938999" y="-8467"/>
              <a:ext cx="1249825" cy="6866467"/>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chemeClr val="accent1">
                <a:alpha val="65098"/>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lt1"/>
                </a:solidFill>
                <a:latin typeface="Trebuchet MS"/>
                <a:ea typeface="Trebuchet MS"/>
                <a:cs typeface="Trebuchet MS"/>
                <a:sym typeface="Trebuchet MS"/>
              </a:endParaRPr>
            </a:p>
          </p:txBody>
        </p:sp>
        <p:sp>
          <p:nvSpPr>
            <p:cNvPr id="19" name="Google Shape;19;p1"/>
            <p:cNvSpPr/>
            <p:nvPr/>
          </p:nvSpPr>
          <p:spPr>
            <a:xfrm>
              <a:off x="10371666" y="3589867"/>
              <a:ext cx="1817159" cy="3268133"/>
            </a:xfrm>
            <a:prstGeom prst="triangle">
              <a:avLst>
                <a:gd name="adj" fmla="val 100000"/>
              </a:avLst>
            </a:prstGeom>
            <a:solidFill>
              <a:schemeClr val="accent1">
                <a:alpha val="8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lt1"/>
                </a:solidFill>
                <a:latin typeface="Trebuchet MS"/>
                <a:ea typeface="Trebuchet MS"/>
                <a:cs typeface="Trebuchet MS"/>
                <a:sym typeface="Trebuchet MS"/>
              </a:endParaRPr>
            </a:p>
          </p:txBody>
        </p:sp>
        <p:sp>
          <p:nvSpPr>
            <p:cNvPr id="20" name="Google Shape;20;p1"/>
            <p:cNvSpPr/>
            <p:nvPr/>
          </p:nvSpPr>
          <p:spPr>
            <a:xfrm>
              <a:off x="0" y="4013200"/>
              <a:ext cx="448733" cy="2844800"/>
            </a:xfrm>
            <a:prstGeom prst="triangle">
              <a:avLst>
                <a:gd name="adj" fmla="val 0"/>
              </a:avLst>
            </a:prstGeom>
            <a:solidFill>
              <a:schemeClr val="accent1">
                <a:alpha val="85098"/>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lt1"/>
                </a:solidFill>
                <a:latin typeface="Trebuchet MS"/>
                <a:ea typeface="Trebuchet MS"/>
                <a:cs typeface="Trebuchet MS"/>
                <a:sym typeface="Trebuchet MS"/>
              </a:endParaRPr>
            </a:p>
          </p:txBody>
        </p:sp>
      </p:grpSp>
      <p:sp>
        <p:nvSpPr>
          <p:cNvPr id="21" name="Google Shape;21;p1"/>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marR="0" lvl="0" algn="l" rtl="0">
              <a:spcBef>
                <a:spcPts val="0"/>
              </a:spcBef>
              <a:spcAft>
                <a:spcPts val="0"/>
              </a:spcAft>
              <a:buClr>
                <a:schemeClr val="accent1"/>
              </a:buClr>
              <a:buSzPts val="3600"/>
              <a:buFont typeface="Trebuchet MS"/>
              <a:buNone/>
              <a:defRPr sz="3600" b="0" i="0" u="none" strike="noStrike" cap="none">
                <a:solidFill>
                  <a:schemeClr val="accent1"/>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dk2"/>
                </a:solidFill>
              </a:defRPr>
            </a:lvl2pPr>
            <a:lvl3pPr marR="0" lvl="2" algn="l" rtl="0">
              <a:spcBef>
                <a:spcPts val="0"/>
              </a:spcBef>
              <a:spcAft>
                <a:spcPts val="0"/>
              </a:spcAft>
              <a:buSzPts val="1400"/>
              <a:buNone/>
              <a:defRPr sz="1800" b="0" i="0" u="none" strike="noStrike" cap="none">
                <a:solidFill>
                  <a:schemeClr val="dk2"/>
                </a:solidFill>
              </a:defRPr>
            </a:lvl3pPr>
            <a:lvl4pPr marR="0" lvl="3" algn="l" rtl="0">
              <a:spcBef>
                <a:spcPts val="0"/>
              </a:spcBef>
              <a:spcAft>
                <a:spcPts val="0"/>
              </a:spcAft>
              <a:buSzPts val="1400"/>
              <a:buNone/>
              <a:defRPr sz="1800" b="0" i="0" u="none" strike="noStrike" cap="none">
                <a:solidFill>
                  <a:schemeClr val="dk2"/>
                </a:solidFill>
              </a:defRPr>
            </a:lvl4pPr>
            <a:lvl5pPr marR="0" lvl="4" algn="l" rtl="0">
              <a:spcBef>
                <a:spcPts val="0"/>
              </a:spcBef>
              <a:spcAft>
                <a:spcPts val="0"/>
              </a:spcAft>
              <a:buSzPts val="1400"/>
              <a:buNone/>
              <a:defRPr sz="1800" b="0" i="0" u="none" strike="noStrike" cap="none">
                <a:solidFill>
                  <a:schemeClr val="dk2"/>
                </a:solidFill>
              </a:defRPr>
            </a:lvl5pPr>
            <a:lvl6pPr marR="0" lvl="5" algn="l" rtl="0">
              <a:spcBef>
                <a:spcPts val="0"/>
              </a:spcBef>
              <a:spcAft>
                <a:spcPts val="0"/>
              </a:spcAft>
              <a:buSzPts val="1400"/>
              <a:buNone/>
              <a:defRPr sz="1800" b="0" i="0" u="none" strike="noStrike" cap="none">
                <a:solidFill>
                  <a:schemeClr val="dk2"/>
                </a:solidFill>
              </a:defRPr>
            </a:lvl6pPr>
            <a:lvl7pPr marR="0" lvl="6" algn="l" rtl="0">
              <a:spcBef>
                <a:spcPts val="0"/>
              </a:spcBef>
              <a:spcAft>
                <a:spcPts val="0"/>
              </a:spcAft>
              <a:buSzPts val="1400"/>
              <a:buNone/>
              <a:defRPr sz="1800" b="0" i="0" u="none" strike="noStrike" cap="none">
                <a:solidFill>
                  <a:schemeClr val="dk2"/>
                </a:solidFill>
              </a:defRPr>
            </a:lvl7pPr>
            <a:lvl8pPr marR="0" lvl="7" algn="l" rtl="0">
              <a:spcBef>
                <a:spcPts val="0"/>
              </a:spcBef>
              <a:spcAft>
                <a:spcPts val="0"/>
              </a:spcAft>
              <a:buSzPts val="1400"/>
              <a:buNone/>
              <a:defRPr sz="1800" b="0" i="0" u="none" strike="noStrike" cap="none">
                <a:solidFill>
                  <a:schemeClr val="dk2"/>
                </a:solidFill>
              </a:defRPr>
            </a:lvl8pPr>
            <a:lvl9pPr marR="0" lvl="8" algn="l" rtl="0">
              <a:spcBef>
                <a:spcPts val="0"/>
              </a:spcBef>
              <a:spcAft>
                <a:spcPts val="0"/>
              </a:spcAft>
              <a:buSzPts val="1400"/>
              <a:buNone/>
              <a:defRPr sz="1800" b="0" i="0" u="none" strike="noStrike" cap="none">
                <a:solidFill>
                  <a:schemeClr val="dk2"/>
                </a:solidFill>
              </a:defRPr>
            </a:lvl9pPr>
          </a:lstStyle>
          <a:p>
            <a:endParaRPr/>
          </a:p>
        </p:txBody>
      </p:sp>
      <p:sp>
        <p:nvSpPr>
          <p:cNvPr id="22" name="Google Shape;22;p1"/>
          <p:cNvSpPr txBox="1">
            <a:spLocks noGrp="1"/>
          </p:cNvSpPr>
          <p:nvPr>
            <p:ph type="body" idx="1"/>
          </p:nvPr>
        </p:nvSpPr>
        <p:spPr>
          <a:xfrm>
            <a:off x="677334" y="2160589"/>
            <a:ext cx="8596668" cy="3880773"/>
          </a:xfrm>
          <a:prstGeom prst="rect">
            <a:avLst/>
          </a:prstGeom>
          <a:noFill/>
          <a:ln>
            <a:noFill/>
          </a:ln>
        </p:spPr>
        <p:txBody>
          <a:bodyPr spcFirstLastPara="1" wrap="square" lIns="91425" tIns="45700" rIns="91425" bIns="45700" anchor="t" anchorCtr="0">
            <a:normAutofit/>
          </a:bodyPr>
          <a:lstStyle>
            <a:lvl1pPr marL="457200" marR="0" lvl="0" indent="-320040" algn="l" rtl="0">
              <a:spcBef>
                <a:spcPts val="1000"/>
              </a:spcBef>
              <a:spcAft>
                <a:spcPts val="0"/>
              </a:spcAft>
              <a:buClr>
                <a:schemeClr val="accent1"/>
              </a:buClr>
              <a:buSzPts val="1440"/>
              <a:buFont typeface="Noto Sans Symbols"/>
              <a:buChar char="►"/>
              <a:defRPr sz="1800" b="0" i="0" u="none" strike="noStrike" cap="none">
                <a:solidFill>
                  <a:srgbClr val="3F3F3F"/>
                </a:solidFill>
                <a:latin typeface="Trebuchet MS"/>
                <a:ea typeface="Trebuchet MS"/>
                <a:cs typeface="Trebuchet MS"/>
                <a:sym typeface="Trebuchet MS"/>
              </a:defRPr>
            </a:lvl1pPr>
            <a:lvl2pPr marL="914400" marR="0" lvl="1" indent="-309880" algn="l" rtl="0">
              <a:spcBef>
                <a:spcPts val="1000"/>
              </a:spcBef>
              <a:spcAft>
                <a:spcPts val="0"/>
              </a:spcAft>
              <a:buClr>
                <a:schemeClr val="accent1"/>
              </a:buClr>
              <a:buSzPts val="1280"/>
              <a:buFont typeface="Noto Sans Symbols"/>
              <a:buChar char="►"/>
              <a:defRPr sz="1600" b="0" i="0" u="none" strike="noStrike" cap="none">
                <a:solidFill>
                  <a:srgbClr val="3F3F3F"/>
                </a:solidFill>
                <a:latin typeface="Trebuchet MS"/>
                <a:ea typeface="Trebuchet MS"/>
                <a:cs typeface="Trebuchet MS"/>
                <a:sym typeface="Trebuchet MS"/>
              </a:defRPr>
            </a:lvl2pPr>
            <a:lvl3pPr marL="1371600" marR="0" lvl="2" indent="-299720" algn="l" rtl="0">
              <a:spcBef>
                <a:spcPts val="1000"/>
              </a:spcBef>
              <a:spcAft>
                <a:spcPts val="0"/>
              </a:spcAft>
              <a:buClr>
                <a:schemeClr val="accent1"/>
              </a:buClr>
              <a:buSzPts val="1120"/>
              <a:buFont typeface="Noto Sans Symbols"/>
              <a:buChar char="►"/>
              <a:defRPr sz="1400" b="0" i="0" u="none" strike="noStrike" cap="none">
                <a:solidFill>
                  <a:srgbClr val="3F3F3F"/>
                </a:solidFill>
                <a:latin typeface="Trebuchet MS"/>
                <a:ea typeface="Trebuchet MS"/>
                <a:cs typeface="Trebuchet MS"/>
                <a:sym typeface="Trebuchet MS"/>
              </a:defRPr>
            </a:lvl3pPr>
            <a:lvl4pPr marL="1828800" marR="0" lvl="3"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4pPr>
            <a:lvl5pPr marL="2286000" marR="0" lvl="4"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5pPr>
            <a:lvl6pPr marL="2743200" marR="0" lvl="5"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6pPr>
            <a:lvl7pPr marL="3200400" marR="0" lvl="6"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7pPr>
            <a:lvl8pPr marL="3657600" marR="0" lvl="7"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8pPr>
            <a:lvl9pPr marL="4114800" marR="0" lvl="8"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9pPr>
          </a:lstStyle>
          <a:p>
            <a:endParaRPr/>
          </a:p>
        </p:txBody>
      </p:sp>
      <p:sp>
        <p:nvSpPr>
          <p:cNvPr id="23" name="Google Shape;23;p1"/>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900">
                <a:solidFill>
                  <a:srgbClr val="888888"/>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2pPr>
            <a:lvl3pPr marR="0" lvl="2"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3pPr>
            <a:lvl4pPr marR="0" lvl="3"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4pPr>
            <a:lvl5pPr marR="0" lvl="4"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5pPr>
            <a:lvl6pPr marR="0" lvl="5"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6pPr>
            <a:lvl7pPr marR="0" lvl="6"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7pPr>
            <a:lvl8pPr marR="0" lvl="7"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8pPr>
            <a:lvl9pPr marR="0" lvl="8"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9pPr>
          </a:lstStyle>
          <a:p>
            <a:endParaRPr dirty="0"/>
          </a:p>
        </p:txBody>
      </p:sp>
      <p:sp>
        <p:nvSpPr>
          <p:cNvPr id="24" name="Google Shape;24;p1"/>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a:solidFill>
                  <a:srgbClr val="888888"/>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2pPr>
            <a:lvl3pPr marR="0" lvl="2"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3pPr>
            <a:lvl4pPr marR="0" lvl="3"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4pPr>
            <a:lvl5pPr marR="0" lvl="4"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5pPr>
            <a:lvl6pPr marR="0" lvl="5"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6pPr>
            <a:lvl7pPr marR="0" lvl="6"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7pPr>
            <a:lvl8pPr marR="0" lvl="7"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8pPr>
            <a:lvl9pPr marR="0" lvl="8"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9pPr>
          </a:lstStyle>
          <a:p>
            <a:endParaRPr dirty="0"/>
          </a:p>
        </p:txBody>
      </p:sp>
      <p:sp>
        <p:nvSpPr>
          <p:cNvPr id="25" name="Google Shape;25;p1"/>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00" b="0" u="none">
                <a:solidFill>
                  <a:schemeClr val="accent1"/>
                </a:solidFill>
                <a:latin typeface="Trebuchet MS"/>
                <a:ea typeface="Trebuchet MS"/>
                <a:cs typeface="Trebuchet MS"/>
                <a:sym typeface="Trebuchet MS"/>
              </a:defRPr>
            </a:lvl1pPr>
            <a:lvl2pPr marL="0" marR="0" lvl="1" indent="0" algn="r" rtl="0">
              <a:spcBef>
                <a:spcPts val="0"/>
              </a:spcBef>
              <a:buNone/>
              <a:defRPr sz="900" b="0" u="none">
                <a:solidFill>
                  <a:schemeClr val="accent1"/>
                </a:solidFill>
                <a:latin typeface="Trebuchet MS"/>
                <a:ea typeface="Trebuchet MS"/>
                <a:cs typeface="Trebuchet MS"/>
                <a:sym typeface="Trebuchet MS"/>
              </a:defRPr>
            </a:lvl2pPr>
            <a:lvl3pPr marL="0" marR="0" lvl="2" indent="0" algn="r" rtl="0">
              <a:spcBef>
                <a:spcPts val="0"/>
              </a:spcBef>
              <a:buNone/>
              <a:defRPr sz="900" b="0" u="none">
                <a:solidFill>
                  <a:schemeClr val="accent1"/>
                </a:solidFill>
                <a:latin typeface="Trebuchet MS"/>
                <a:ea typeface="Trebuchet MS"/>
                <a:cs typeface="Trebuchet MS"/>
                <a:sym typeface="Trebuchet MS"/>
              </a:defRPr>
            </a:lvl3pPr>
            <a:lvl4pPr marL="0" marR="0" lvl="3" indent="0" algn="r" rtl="0">
              <a:spcBef>
                <a:spcPts val="0"/>
              </a:spcBef>
              <a:buNone/>
              <a:defRPr sz="900" b="0" u="none">
                <a:solidFill>
                  <a:schemeClr val="accent1"/>
                </a:solidFill>
                <a:latin typeface="Trebuchet MS"/>
                <a:ea typeface="Trebuchet MS"/>
                <a:cs typeface="Trebuchet MS"/>
                <a:sym typeface="Trebuchet MS"/>
              </a:defRPr>
            </a:lvl4pPr>
            <a:lvl5pPr marL="0" marR="0" lvl="4" indent="0" algn="r" rtl="0">
              <a:spcBef>
                <a:spcPts val="0"/>
              </a:spcBef>
              <a:buNone/>
              <a:defRPr sz="900" b="0" u="none">
                <a:solidFill>
                  <a:schemeClr val="accent1"/>
                </a:solidFill>
                <a:latin typeface="Trebuchet MS"/>
                <a:ea typeface="Trebuchet MS"/>
                <a:cs typeface="Trebuchet MS"/>
                <a:sym typeface="Trebuchet MS"/>
              </a:defRPr>
            </a:lvl5pPr>
            <a:lvl6pPr marL="0" marR="0" lvl="5" indent="0" algn="r" rtl="0">
              <a:spcBef>
                <a:spcPts val="0"/>
              </a:spcBef>
              <a:buNone/>
              <a:defRPr sz="900" b="0" u="none">
                <a:solidFill>
                  <a:schemeClr val="accent1"/>
                </a:solidFill>
                <a:latin typeface="Trebuchet MS"/>
                <a:ea typeface="Trebuchet MS"/>
                <a:cs typeface="Trebuchet MS"/>
                <a:sym typeface="Trebuchet MS"/>
              </a:defRPr>
            </a:lvl6pPr>
            <a:lvl7pPr marL="0" marR="0" lvl="6" indent="0" algn="r" rtl="0">
              <a:spcBef>
                <a:spcPts val="0"/>
              </a:spcBef>
              <a:buNone/>
              <a:defRPr sz="900" b="0" u="none">
                <a:solidFill>
                  <a:schemeClr val="accent1"/>
                </a:solidFill>
                <a:latin typeface="Trebuchet MS"/>
                <a:ea typeface="Trebuchet MS"/>
                <a:cs typeface="Trebuchet MS"/>
                <a:sym typeface="Trebuchet MS"/>
              </a:defRPr>
            </a:lvl7pPr>
            <a:lvl8pPr marL="0" marR="0" lvl="7" indent="0" algn="r" rtl="0">
              <a:spcBef>
                <a:spcPts val="0"/>
              </a:spcBef>
              <a:buNone/>
              <a:defRPr sz="900" b="0" u="none">
                <a:solidFill>
                  <a:schemeClr val="accent1"/>
                </a:solidFill>
                <a:latin typeface="Trebuchet MS"/>
                <a:ea typeface="Trebuchet MS"/>
                <a:cs typeface="Trebuchet MS"/>
                <a:sym typeface="Trebuchet MS"/>
              </a:defRPr>
            </a:lvl8pPr>
            <a:lvl9pPr marL="0" marR="0" lvl="8" indent="0" algn="r" rtl="0">
              <a:spcBef>
                <a:spcPts val="0"/>
              </a:spcBef>
              <a:buNone/>
              <a:defRPr sz="900" b="0" u="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a:t>
            </a:fld>
            <a:endParaRPr dirty="0"/>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hyperlink" Target="https://manchestercitycouncil-my.sharepoint.com/personal/holly_rutt_manchester_gov_uk/_layouts/15/Doc.aspx?sourcedoc=%7B40908FB0-B042-4E94-A62A-B38CE3DDACF0%7D&amp;file=Teacher%20emotional%20intelligence,%20self%20disclosure,%20and%20humor.docx&amp;action=default&amp;mobileredirect=true" TargetMode="External"/><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hyperlink" Target="https://manchestercitycouncil-my.sharepoint.com/personal/holly_rutt_manchester_gov_uk/_layouts/15/Doc.aspx?sourcedoc=%7B2ECA5832-66E0-4465-ADAB-D014DA00B823%7D&amp;file=Teacher%20Strategy%E2%80%99s.docx&amp;action=default&amp;mobileredirect=true" TargetMode="External"/><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48">
          <a:extLst>
            <a:ext uri="{FF2B5EF4-FFF2-40B4-BE49-F238E27FC236}">
              <a16:creationId xmlns:a16="http://schemas.microsoft.com/office/drawing/2014/main" id="{301D93B4-B536-559B-790B-52BA3F82AE10}"/>
            </a:ext>
          </a:extLst>
        </p:cNvPr>
        <p:cNvGrpSpPr/>
        <p:nvPr/>
      </p:nvGrpSpPr>
      <p:grpSpPr>
        <a:xfrm>
          <a:off x="0" y="0"/>
          <a:ext cx="0" cy="0"/>
          <a:chOff x="0" y="0"/>
          <a:chExt cx="0" cy="0"/>
        </a:xfrm>
      </p:grpSpPr>
      <p:sp>
        <p:nvSpPr>
          <p:cNvPr id="149" name="Google Shape;149;p19">
            <a:extLst>
              <a:ext uri="{FF2B5EF4-FFF2-40B4-BE49-F238E27FC236}">
                <a16:creationId xmlns:a16="http://schemas.microsoft.com/office/drawing/2014/main" id="{1BFB62FC-48F5-419B-6C33-9978DB8497D4}"/>
              </a:ext>
            </a:extLst>
          </p:cNvPr>
          <p:cNvSpPr/>
          <p:nvPr/>
        </p:nvSpPr>
        <p:spPr>
          <a:xfrm>
            <a:off x="365760" y="548640"/>
            <a:ext cx="10972800" cy="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163A5F"/>
              </a:buClr>
              <a:buSzPts val="2400"/>
              <a:buFont typeface="Trebuchet MS"/>
              <a:buNone/>
            </a:pPr>
            <a:endParaRPr sz="2400" dirty="0">
              <a:solidFill>
                <a:schemeClr val="dk1"/>
              </a:solidFill>
              <a:latin typeface="Trebuchet MS"/>
              <a:ea typeface="Trebuchet MS"/>
              <a:cs typeface="Trebuchet MS"/>
              <a:sym typeface="Trebuchet MS"/>
            </a:endParaRPr>
          </a:p>
        </p:txBody>
      </p:sp>
      <p:sp>
        <p:nvSpPr>
          <p:cNvPr id="150" name="Google Shape;150;p19">
            <a:extLst>
              <a:ext uri="{FF2B5EF4-FFF2-40B4-BE49-F238E27FC236}">
                <a16:creationId xmlns:a16="http://schemas.microsoft.com/office/drawing/2014/main" id="{43465986-C34B-0862-409F-FA3DF8479203}"/>
              </a:ext>
            </a:extLst>
          </p:cNvPr>
          <p:cNvSpPr/>
          <p:nvPr/>
        </p:nvSpPr>
        <p:spPr>
          <a:xfrm>
            <a:off x="522999" y="1234500"/>
            <a:ext cx="10048747" cy="43890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GB" sz="6000" b="1" dirty="0">
                <a:solidFill>
                  <a:srgbClr val="92D050"/>
                </a:solidFill>
              </a:rPr>
              <a:t>This webinar </a:t>
            </a:r>
            <a:r>
              <a:rPr lang="en-GB" sz="6000" b="1" u="sng" dirty="0">
                <a:solidFill>
                  <a:srgbClr val="92D050"/>
                </a:solidFill>
              </a:rPr>
              <a:t>will be recorded</a:t>
            </a:r>
            <a:r>
              <a:rPr lang="en-GB" sz="6000" b="1" dirty="0">
                <a:solidFill>
                  <a:srgbClr val="92D050"/>
                </a:solidFill>
              </a:rPr>
              <a:t>.</a:t>
            </a:r>
          </a:p>
          <a:p>
            <a:pPr marL="0" marR="0" lvl="0" indent="0" algn="l" rtl="0">
              <a:spcBef>
                <a:spcPts val="0"/>
              </a:spcBef>
              <a:spcAft>
                <a:spcPts val="0"/>
              </a:spcAft>
              <a:buNone/>
            </a:pPr>
            <a:r>
              <a:rPr lang="en-GB" sz="6000" b="1" dirty="0">
                <a:solidFill>
                  <a:srgbClr val="92D050"/>
                </a:solidFill>
              </a:rPr>
              <a:t>Please </a:t>
            </a:r>
            <a:r>
              <a:rPr lang="en-GB" sz="6000" b="1" u="sng" dirty="0">
                <a:solidFill>
                  <a:srgbClr val="92D050"/>
                </a:solidFill>
              </a:rPr>
              <a:t>turn off </a:t>
            </a:r>
            <a:r>
              <a:rPr lang="en-GB" sz="6000" b="1" dirty="0">
                <a:solidFill>
                  <a:srgbClr val="92D050"/>
                </a:solidFill>
              </a:rPr>
              <a:t>your camera and </a:t>
            </a:r>
            <a:r>
              <a:rPr lang="en-GB" sz="6000" b="1" u="sng" dirty="0">
                <a:solidFill>
                  <a:srgbClr val="92D050"/>
                </a:solidFill>
              </a:rPr>
              <a:t>mute</a:t>
            </a:r>
            <a:r>
              <a:rPr lang="en-GB" sz="6000" b="1" dirty="0">
                <a:solidFill>
                  <a:srgbClr val="92D050"/>
                </a:solidFill>
              </a:rPr>
              <a:t> your microphone</a:t>
            </a:r>
            <a:endParaRPr sz="6000" b="1" dirty="0">
              <a:solidFill>
                <a:srgbClr val="92D050"/>
              </a:solidFill>
            </a:endParaRPr>
          </a:p>
        </p:txBody>
      </p:sp>
      <p:sp>
        <p:nvSpPr>
          <p:cNvPr id="151" name="Google Shape;151;p19">
            <a:extLst>
              <a:ext uri="{FF2B5EF4-FFF2-40B4-BE49-F238E27FC236}">
                <a16:creationId xmlns:a16="http://schemas.microsoft.com/office/drawing/2014/main" id="{83604DE0-26BF-61F6-D2B1-614D2695304E}"/>
              </a:ext>
            </a:extLst>
          </p:cNvPr>
          <p:cNvSpPr/>
          <p:nvPr/>
        </p:nvSpPr>
        <p:spPr>
          <a:xfrm>
            <a:off x="10424160" y="6400800"/>
            <a:ext cx="1188720" cy="27432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2E8B8B"/>
              </a:buClr>
              <a:buSzPts val="1000"/>
              <a:buFont typeface="Trebuchet MS"/>
              <a:buNone/>
            </a:pPr>
            <a:r>
              <a:rPr lang="en-US" sz="1000" dirty="0">
                <a:solidFill>
                  <a:srgbClr val="2E8B8B"/>
                </a:solidFill>
                <a:latin typeface="Trebuchet MS"/>
                <a:ea typeface="Trebuchet MS"/>
                <a:cs typeface="Trebuchet MS"/>
                <a:sym typeface="Trebuchet MS"/>
              </a:rPr>
              <a:t>NW RSMP</a:t>
            </a:r>
            <a:endParaRPr sz="1000" dirty="0">
              <a:solidFill>
                <a:schemeClr val="dk1"/>
              </a:solidFill>
              <a:latin typeface="Trebuchet MS"/>
              <a:ea typeface="Trebuchet MS"/>
              <a:cs typeface="Trebuchet MS"/>
              <a:sym typeface="Trebuchet MS"/>
            </a:endParaRPr>
          </a:p>
        </p:txBody>
      </p:sp>
    </p:spTree>
    <p:extLst>
      <p:ext uri="{BB962C8B-B14F-4D97-AF65-F5344CB8AC3E}">
        <p14:creationId xmlns:p14="http://schemas.microsoft.com/office/powerpoint/2010/main" val="12532476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19"/>
          <p:cNvSpPr/>
          <p:nvPr/>
        </p:nvSpPr>
        <p:spPr>
          <a:xfrm>
            <a:off x="365760" y="548640"/>
            <a:ext cx="10972800" cy="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163A5F"/>
              </a:buClr>
              <a:buSzPts val="2400"/>
              <a:buFont typeface="Trebuchet MS"/>
              <a:buNone/>
            </a:pPr>
            <a:endParaRPr sz="2400" dirty="0">
              <a:solidFill>
                <a:schemeClr val="dk1"/>
              </a:solidFill>
              <a:latin typeface="Trebuchet MS"/>
              <a:ea typeface="Trebuchet MS"/>
              <a:cs typeface="Trebuchet MS"/>
              <a:sym typeface="Trebuchet MS"/>
            </a:endParaRPr>
          </a:p>
        </p:txBody>
      </p:sp>
      <p:sp>
        <p:nvSpPr>
          <p:cNvPr id="150" name="Google Shape;150;p19"/>
          <p:cNvSpPr/>
          <p:nvPr/>
        </p:nvSpPr>
        <p:spPr>
          <a:xfrm>
            <a:off x="523000" y="1234500"/>
            <a:ext cx="9368100" cy="43890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4200" b="1" dirty="0">
                <a:solidFill>
                  <a:schemeClr val="accent2"/>
                </a:solidFill>
              </a:rPr>
              <a:t>ESOL Webinar: Teacher Wellbeing &amp; Emotional Labour</a:t>
            </a:r>
            <a:endParaRPr sz="4200" b="1" dirty="0">
              <a:solidFill>
                <a:schemeClr val="accent2"/>
              </a:solidFill>
            </a:endParaRPr>
          </a:p>
          <a:p>
            <a:pPr marL="0" marR="0" lvl="0" indent="0" algn="l" rtl="0">
              <a:spcBef>
                <a:spcPts val="0"/>
              </a:spcBef>
              <a:spcAft>
                <a:spcPts val="0"/>
              </a:spcAft>
              <a:buNone/>
            </a:pPr>
            <a:endParaRPr sz="4000" b="1" dirty="0">
              <a:solidFill>
                <a:schemeClr val="dk1"/>
              </a:solidFill>
            </a:endParaRPr>
          </a:p>
          <a:p>
            <a:pPr marL="0" marR="0" lvl="0" indent="0" algn="l" rtl="0">
              <a:spcBef>
                <a:spcPts val="0"/>
              </a:spcBef>
              <a:spcAft>
                <a:spcPts val="0"/>
              </a:spcAft>
              <a:buNone/>
            </a:pPr>
            <a:r>
              <a:rPr lang="en-US" sz="4000" dirty="0">
                <a:solidFill>
                  <a:srgbClr val="333333"/>
                </a:solidFill>
              </a:rPr>
              <a:t>Holly Rutt </a:t>
            </a:r>
            <a:endParaRPr sz="4000" dirty="0">
              <a:solidFill>
                <a:srgbClr val="333333"/>
              </a:solidFill>
            </a:endParaRPr>
          </a:p>
          <a:p>
            <a:pPr marL="0" marR="0" lvl="0" indent="0" algn="l" rtl="0">
              <a:spcBef>
                <a:spcPts val="0"/>
              </a:spcBef>
              <a:spcAft>
                <a:spcPts val="0"/>
              </a:spcAft>
              <a:buNone/>
            </a:pPr>
            <a:r>
              <a:rPr lang="en-US" sz="4000" dirty="0">
                <a:solidFill>
                  <a:srgbClr val="333333"/>
                </a:solidFill>
              </a:rPr>
              <a:t>ESOL Lead, NW RSMP</a:t>
            </a:r>
            <a:endParaRPr sz="4000" dirty="0">
              <a:solidFill>
                <a:schemeClr val="dk1"/>
              </a:solidFill>
            </a:endParaRPr>
          </a:p>
        </p:txBody>
      </p:sp>
      <p:sp>
        <p:nvSpPr>
          <p:cNvPr id="151" name="Google Shape;151;p19"/>
          <p:cNvSpPr/>
          <p:nvPr/>
        </p:nvSpPr>
        <p:spPr>
          <a:xfrm>
            <a:off x="10424160" y="6400800"/>
            <a:ext cx="1188720" cy="27432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2E8B8B"/>
              </a:buClr>
              <a:buSzPts val="1000"/>
              <a:buFont typeface="Trebuchet MS"/>
              <a:buNone/>
            </a:pPr>
            <a:r>
              <a:rPr lang="en-US" sz="1000" dirty="0">
                <a:solidFill>
                  <a:srgbClr val="2E8B8B"/>
                </a:solidFill>
                <a:latin typeface="Trebuchet MS"/>
                <a:ea typeface="Trebuchet MS"/>
                <a:cs typeface="Trebuchet MS"/>
                <a:sym typeface="Trebuchet MS"/>
              </a:rPr>
              <a:t>NW RSMP</a:t>
            </a:r>
            <a:endParaRPr sz="1000" dirty="0">
              <a:solidFill>
                <a:schemeClr val="dk1"/>
              </a:solidFill>
              <a:latin typeface="Trebuchet MS"/>
              <a:ea typeface="Trebuchet MS"/>
              <a:cs typeface="Trebuchet MS"/>
              <a:sym typeface="Trebuchet M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20"/>
          <p:cNvSpPr txBox="1">
            <a:spLocks noGrp="1"/>
          </p:cNvSpPr>
          <p:nvPr>
            <p:ph type="title"/>
          </p:nvPr>
        </p:nvSpPr>
        <p:spPr>
          <a:xfrm>
            <a:off x="677334" y="609600"/>
            <a:ext cx="8596800" cy="13209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r>
              <a:rPr lang="en-US" dirty="0"/>
              <a:t>Why are we talking about teacher wellbeing and emotional labour?</a:t>
            </a:r>
            <a:endParaRPr dirty="0"/>
          </a:p>
        </p:txBody>
      </p:sp>
      <p:sp>
        <p:nvSpPr>
          <p:cNvPr id="158" name="Google Shape;158;p20"/>
          <p:cNvSpPr txBox="1">
            <a:spLocks noGrp="1"/>
          </p:cNvSpPr>
          <p:nvPr>
            <p:ph type="body" idx="1"/>
          </p:nvPr>
        </p:nvSpPr>
        <p:spPr>
          <a:xfrm>
            <a:off x="677334" y="2160589"/>
            <a:ext cx="8596800" cy="3880800"/>
          </a:xfrm>
          <a:prstGeom prst="rect">
            <a:avLst/>
          </a:prstGeom>
        </p:spPr>
        <p:txBody>
          <a:bodyPr spcFirstLastPara="1" wrap="square" lIns="91425" tIns="45700" rIns="91425" bIns="45700" anchor="t" anchorCtr="0">
            <a:normAutofit/>
          </a:bodyPr>
          <a:lstStyle/>
          <a:p>
            <a:pPr marL="0" lvl="0" indent="0" algn="l" rtl="0">
              <a:lnSpc>
                <a:spcPct val="142857"/>
              </a:lnSpc>
              <a:spcBef>
                <a:spcPts val="1100"/>
              </a:spcBef>
              <a:spcAft>
                <a:spcPts val="0"/>
              </a:spcAft>
              <a:buClr>
                <a:schemeClr val="dk1"/>
              </a:buClr>
              <a:buSzPts val="1100"/>
              <a:buFont typeface="Arial"/>
              <a:buNone/>
            </a:pPr>
            <a:r>
              <a:rPr lang="en-US" dirty="0">
                <a:solidFill>
                  <a:schemeClr val="dk1"/>
                </a:solidFill>
                <a:latin typeface="Arial"/>
                <a:ea typeface="Arial"/>
                <a:cs typeface="Arial"/>
                <a:sym typeface="Arial"/>
              </a:rPr>
              <a:t>Teaching is emotional work.</a:t>
            </a:r>
            <a:endParaRPr dirty="0">
              <a:solidFill>
                <a:schemeClr val="dk1"/>
              </a:solidFill>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dirty="0">
                <a:solidFill>
                  <a:schemeClr val="dk1"/>
                </a:solidFill>
                <a:latin typeface="Arial"/>
                <a:ea typeface="Arial"/>
                <a:cs typeface="Arial"/>
                <a:sym typeface="Arial"/>
              </a:rPr>
              <a:t>In ESOL we often:</a:t>
            </a:r>
            <a:endParaRPr dirty="0">
              <a:solidFill>
                <a:schemeClr val="dk1"/>
              </a:solidFill>
              <a:latin typeface="Arial"/>
              <a:ea typeface="Arial"/>
              <a:cs typeface="Arial"/>
              <a:sym typeface="Arial"/>
            </a:endParaRPr>
          </a:p>
          <a:p>
            <a:pPr marL="457200" lvl="0" indent="-342900" algn="l" rtl="0">
              <a:lnSpc>
                <a:spcPct val="115000"/>
              </a:lnSpc>
              <a:spcBef>
                <a:spcPts val="1100"/>
              </a:spcBef>
              <a:spcAft>
                <a:spcPts val="0"/>
              </a:spcAft>
              <a:buClr>
                <a:schemeClr val="dk1"/>
              </a:buClr>
              <a:buSzPts val="1800"/>
              <a:buFont typeface="Arial"/>
              <a:buChar char="●"/>
            </a:pPr>
            <a:r>
              <a:rPr lang="en-US" dirty="0">
                <a:solidFill>
                  <a:schemeClr val="dk1"/>
                </a:solidFill>
                <a:latin typeface="Arial"/>
                <a:ea typeface="Arial"/>
                <a:cs typeface="Arial"/>
                <a:sym typeface="Arial"/>
              </a:rPr>
              <a:t>Build trusted relationships</a:t>
            </a:r>
            <a:endParaRPr dirty="0">
              <a:solidFill>
                <a:schemeClr val="dk1"/>
              </a:solidFill>
              <a:latin typeface="Arial"/>
              <a:ea typeface="Arial"/>
              <a:cs typeface="Arial"/>
              <a:sym typeface="Arial"/>
            </a:endParaRPr>
          </a:p>
          <a:p>
            <a:pPr marL="457200" lvl="0" indent="-342900" algn="l" rtl="0">
              <a:lnSpc>
                <a:spcPct val="115000"/>
              </a:lnSpc>
              <a:spcBef>
                <a:spcPts val="0"/>
              </a:spcBef>
              <a:spcAft>
                <a:spcPts val="0"/>
              </a:spcAft>
              <a:buClr>
                <a:schemeClr val="dk1"/>
              </a:buClr>
              <a:buSzPts val="1800"/>
              <a:buFont typeface="Arial"/>
              <a:buChar char="●"/>
            </a:pPr>
            <a:r>
              <a:rPr lang="en-US" dirty="0">
                <a:solidFill>
                  <a:schemeClr val="dk1"/>
                </a:solidFill>
                <a:latin typeface="Arial"/>
                <a:ea typeface="Arial"/>
                <a:cs typeface="Arial"/>
                <a:sym typeface="Arial"/>
              </a:rPr>
              <a:t>Hear difficult stories</a:t>
            </a:r>
            <a:endParaRPr dirty="0">
              <a:solidFill>
                <a:schemeClr val="dk1"/>
              </a:solidFill>
              <a:latin typeface="Arial"/>
              <a:ea typeface="Arial"/>
              <a:cs typeface="Arial"/>
              <a:sym typeface="Arial"/>
            </a:endParaRPr>
          </a:p>
          <a:p>
            <a:pPr marL="457200" lvl="0" indent="-342900" algn="l" rtl="0">
              <a:lnSpc>
                <a:spcPct val="115000"/>
              </a:lnSpc>
              <a:spcBef>
                <a:spcPts val="0"/>
              </a:spcBef>
              <a:spcAft>
                <a:spcPts val="0"/>
              </a:spcAft>
              <a:buClr>
                <a:schemeClr val="dk1"/>
              </a:buClr>
              <a:buSzPts val="1800"/>
              <a:buFont typeface="Arial"/>
              <a:buChar char="●"/>
            </a:pPr>
            <a:r>
              <a:rPr lang="en-US" dirty="0">
                <a:solidFill>
                  <a:schemeClr val="dk1"/>
                </a:solidFill>
                <a:latin typeface="Arial"/>
                <a:ea typeface="Arial"/>
                <a:cs typeface="Arial"/>
                <a:sym typeface="Arial"/>
              </a:rPr>
              <a:t>Support learners beyond language learning</a:t>
            </a:r>
            <a:endParaRPr dirty="0">
              <a:solidFill>
                <a:schemeClr val="dk1"/>
              </a:solidFill>
              <a:latin typeface="Arial"/>
              <a:ea typeface="Arial"/>
              <a:cs typeface="Arial"/>
              <a:sym typeface="Arial"/>
            </a:endParaRPr>
          </a:p>
          <a:p>
            <a:pPr marL="457200" lvl="0" indent="-342900" algn="l" rtl="0">
              <a:lnSpc>
                <a:spcPct val="115000"/>
              </a:lnSpc>
              <a:spcBef>
                <a:spcPts val="0"/>
              </a:spcBef>
              <a:spcAft>
                <a:spcPts val="0"/>
              </a:spcAft>
              <a:buClr>
                <a:schemeClr val="dk1"/>
              </a:buClr>
              <a:buSzPts val="1800"/>
              <a:buFont typeface="Arial"/>
              <a:buChar char="●"/>
            </a:pPr>
            <a:r>
              <a:rPr lang="en-US" dirty="0">
                <a:solidFill>
                  <a:schemeClr val="dk1"/>
                </a:solidFill>
                <a:latin typeface="Arial"/>
                <a:ea typeface="Arial"/>
                <a:cs typeface="Arial"/>
                <a:sym typeface="Arial"/>
              </a:rPr>
              <a:t>Navigate complex social and emotional needs</a:t>
            </a:r>
            <a:endParaRPr dirty="0">
              <a:solidFill>
                <a:schemeClr val="dk1"/>
              </a:solidFill>
              <a:latin typeface="Arial"/>
              <a:ea typeface="Arial"/>
              <a:cs typeface="Arial"/>
              <a:sym typeface="Arial"/>
            </a:endParaRPr>
          </a:p>
          <a:p>
            <a:pPr marL="0" lvl="0" indent="0" algn="l" rtl="0">
              <a:lnSpc>
                <a:spcPct val="115000"/>
              </a:lnSpc>
              <a:spcBef>
                <a:spcPts val="1100"/>
              </a:spcBef>
              <a:spcAft>
                <a:spcPts val="0"/>
              </a:spcAft>
              <a:buNone/>
            </a:pPr>
            <a:endParaRPr dirty="0">
              <a:solidFill>
                <a:schemeClr val="dk1"/>
              </a:solidFill>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endParaRPr dirty="0">
              <a:solidFill>
                <a:schemeClr val="dk1"/>
              </a:solidFill>
              <a:latin typeface="Arial"/>
              <a:ea typeface="Arial"/>
              <a:cs typeface="Arial"/>
              <a:sym typeface="Arial"/>
            </a:endParaRPr>
          </a:p>
          <a:p>
            <a:pPr marL="0" lvl="0" indent="0" algn="l" rtl="0">
              <a:spcBef>
                <a:spcPts val="1100"/>
              </a:spcBef>
              <a:spcAft>
                <a:spcPts val="0"/>
              </a:spcAft>
              <a:buNone/>
            </a:pPr>
            <a:endParaRPr dirty="0"/>
          </a:p>
        </p:txBody>
      </p:sp>
      <p:sp>
        <p:nvSpPr>
          <p:cNvPr id="159" name="Google Shape;159;p20"/>
          <p:cNvSpPr txBox="1"/>
          <p:nvPr/>
        </p:nvSpPr>
        <p:spPr>
          <a:xfrm>
            <a:off x="-1450625" y="1518350"/>
            <a:ext cx="97536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800" dirty="0">
              <a:solidFill>
                <a:srgbClr val="3F3F3F"/>
              </a:solidFill>
              <a:latin typeface="Trebuchet MS"/>
              <a:ea typeface="Trebuchet MS"/>
              <a:cs typeface="Trebuchet MS"/>
              <a:sym typeface="Trebuchet M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21"/>
          <p:cNvSpPr txBox="1">
            <a:spLocks noGrp="1"/>
          </p:cNvSpPr>
          <p:nvPr>
            <p:ph type="title"/>
          </p:nvPr>
        </p:nvSpPr>
        <p:spPr>
          <a:xfrm>
            <a:off x="677324" y="440275"/>
            <a:ext cx="9318900" cy="13209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r>
              <a:rPr lang="en-US" dirty="0"/>
              <a:t>Check In: What takes the most emotional energy in your role?</a:t>
            </a:r>
            <a:endParaRPr dirty="0"/>
          </a:p>
        </p:txBody>
      </p:sp>
      <p:sp>
        <p:nvSpPr>
          <p:cNvPr id="166" name="Google Shape;166;p21"/>
          <p:cNvSpPr txBox="1">
            <a:spLocks noGrp="1"/>
          </p:cNvSpPr>
          <p:nvPr>
            <p:ph type="body" idx="1"/>
          </p:nvPr>
        </p:nvSpPr>
        <p:spPr>
          <a:xfrm>
            <a:off x="677334" y="2160589"/>
            <a:ext cx="8596800" cy="3880800"/>
          </a:xfrm>
          <a:prstGeom prst="rect">
            <a:avLst/>
          </a:prstGeom>
        </p:spPr>
        <p:txBody>
          <a:bodyPr spcFirstLastPara="1" wrap="square" lIns="91425" tIns="45700" rIns="91425" bIns="45700" anchor="t" anchorCtr="0">
            <a:normAutofit/>
          </a:bodyPr>
          <a:lstStyle/>
          <a:p>
            <a:pPr marL="457200" lvl="0" indent="-342900" algn="l" rtl="0">
              <a:spcBef>
                <a:spcPts val="0"/>
              </a:spcBef>
              <a:spcAft>
                <a:spcPts val="0"/>
              </a:spcAft>
              <a:buClr>
                <a:schemeClr val="dk1"/>
              </a:buClr>
              <a:buSzPts val="1800"/>
              <a:buFont typeface="Arial"/>
              <a:buAutoNum type="arabicPeriod"/>
            </a:pPr>
            <a:r>
              <a:rPr lang="en-US" dirty="0">
                <a:solidFill>
                  <a:schemeClr val="dk1"/>
                </a:solidFill>
                <a:latin typeface="Arial"/>
                <a:ea typeface="Arial"/>
                <a:cs typeface="Arial"/>
                <a:sym typeface="Arial"/>
              </a:rPr>
              <a:t>Supporting learners emotionally</a:t>
            </a:r>
            <a:endParaRPr dirty="0">
              <a:solidFill>
                <a:schemeClr val="dk1"/>
              </a:solidFill>
              <a:latin typeface="Arial"/>
              <a:ea typeface="Arial"/>
              <a:cs typeface="Arial"/>
              <a:sym typeface="Arial"/>
            </a:endParaRPr>
          </a:p>
          <a:p>
            <a:pPr marL="457200" lvl="0" indent="-342900" algn="l" rtl="0">
              <a:spcBef>
                <a:spcPts val="0"/>
              </a:spcBef>
              <a:spcAft>
                <a:spcPts val="0"/>
              </a:spcAft>
              <a:buClr>
                <a:schemeClr val="dk1"/>
              </a:buClr>
              <a:buSzPts val="1800"/>
              <a:buFont typeface="Arial"/>
              <a:buAutoNum type="arabicPeriod"/>
            </a:pPr>
            <a:r>
              <a:rPr lang="en-US" dirty="0">
                <a:solidFill>
                  <a:schemeClr val="dk1"/>
                </a:solidFill>
                <a:latin typeface="Arial"/>
                <a:ea typeface="Arial"/>
                <a:cs typeface="Arial"/>
                <a:sym typeface="Arial"/>
              </a:rPr>
              <a:t>Managing learner anxiety</a:t>
            </a:r>
            <a:endParaRPr dirty="0">
              <a:solidFill>
                <a:schemeClr val="dk1"/>
              </a:solidFill>
              <a:latin typeface="Arial"/>
              <a:ea typeface="Arial"/>
              <a:cs typeface="Arial"/>
              <a:sym typeface="Arial"/>
            </a:endParaRPr>
          </a:p>
          <a:p>
            <a:pPr marL="457200" lvl="0" indent="-342900" algn="l" rtl="0">
              <a:spcBef>
                <a:spcPts val="0"/>
              </a:spcBef>
              <a:spcAft>
                <a:spcPts val="0"/>
              </a:spcAft>
              <a:buClr>
                <a:schemeClr val="dk1"/>
              </a:buClr>
              <a:buSzPts val="1800"/>
              <a:buFont typeface="Arial"/>
              <a:buAutoNum type="arabicPeriod"/>
            </a:pPr>
            <a:r>
              <a:rPr lang="en-US" dirty="0">
                <a:solidFill>
                  <a:schemeClr val="dk1"/>
                </a:solidFill>
                <a:latin typeface="Arial"/>
                <a:ea typeface="Arial"/>
                <a:cs typeface="Arial"/>
                <a:sym typeface="Arial"/>
              </a:rPr>
              <a:t>Safeguarding concerns</a:t>
            </a:r>
            <a:endParaRPr dirty="0">
              <a:solidFill>
                <a:schemeClr val="dk1"/>
              </a:solidFill>
              <a:latin typeface="Arial"/>
              <a:ea typeface="Arial"/>
              <a:cs typeface="Arial"/>
              <a:sym typeface="Arial"/>
            </a:endParaRPr>
          </a:p>
          <a:p>
            <a:pPr marL="457200" lvl="0" indent="-342900" algn="l" rtl="0">
              <a:spcBef>
                <a:spcPts val="0"/>
              </a:spcBef>
              <a:spcAft>
                <a:spcPts val="0"/>
              </a:spcAft>
              <a:buClr>
                <a:schemeClr val="dk1"/>
              </a:buClr>
              <a:buSzPts val="1800"/>
              <a:buFont typeface="Arial"/>
              <a:buAutoNum type="arabicPeriod"/>
            </a:pPr>
            <a:r>
              <a:rPr lang="en-US" dirty="0">
                <a:solidFill>
                  <a:schemeClr val="dk1"/>
                </a:solidFill>
                <a:latin typeface="Arial"/>
                <a:ea typeface="Arial"/>
                <a:cs typeface="Arial"/>
                <a:sym typeface="Arial"/>
              </a:rPr>
              <a:t>Workload</a:t>
            </a:r>
            <a:endParaRPr dirty="0">
              <a:solidFill>
                <a:schemeClr val="dk1"/>
              </a:solidFill>
              <a:latin typeface="Arial"/>
              <a:ea typeface="Arial"/>
              <a:cs typeface="Arial"/>
              <a:sym typeface="Arial"/>
            </a:endParaRPr>
          </a:p>
          <a:p>
            <a:pPr marL="457200" lvl="0" indent="-342900" algn="l" rtl="0">
              <a:spcBef>
                <a:spcPts val="0"/>
              </a:spcBef>
              <a:spcAft>
                <a:spcPts val="0"/>
              </a:spcAft>
              <a:buClr>
                <a:schemeClr val="dk1"/>
              </a:buClr>
              <a:buSzPts val="1800"/>
              <a:buFont typeface="Arial"/>
              <a:buAutoNum type="arabicPeriod"/>
            </a:pPr>
            <a:r>
              <a:rPr lang="en-US" dirty="0">
                <a:solidFill>
                  <a:schemeClr val="dk1"/>
                </a:solidFill>
                <a:latin typeface="Arial"/>
                <a:ea typeface="Arial"/>
                <a:cs typeface="Arial"/>
                <a:sym typeface="Arial"/>
              </a:rPr>
              <a:t>Managing my own emotions</a:t>
            </a:r>
            <a:endParaRPr dirty="0">
              <a:solidFill>
                <a:schemeClr val="dk1"/>
              </a:solidFill>
              <a:latin typeface="Arial"/>
              <a:ea typeface="Arial"/>
              <a:cs typeface="Arial"/>
              <a:sym typeface="Arial"/>
            </a:endParaRPr>
          </a:p>
          <a:p>
            <a:pPr marL="457200" lvl="0" indent="-342900" algn="l" rtl="0">
              <a:spcBef>
                <a:spcPts val="0"/>
              </a:spcBef>
              <a:spcAft>
                <a:spcPts val="0"/>
              </a:spcAft>
              <a:buClr>
                <a:schemeClr val="dk1"/>
              </a:buClr>
              <a:buSzPts val="1800"/>
              <a:buFont typeface="Arial"/>
              <a:buAutoNum type="arabicPeriod"/>
            </a:pPr>
            <a:r>
              <a:rPr lang="en-US" dirty="0">
                <a:solidFill>
                  <a:schemeClr val="dk1"/>
                </a:solidFill>
                <a:latin typeface="Arial"/>
                <a:ea typeface="Arial"/>
                <a:cs typeface="Arial"/>
                <a:sym typeface="Arial"/>
              </a:rPr>
              <a:t>Supporting colleagues</a:t>
            </a:r>
            <a:endParaRPr dirty="0">
              <a:solidFill>
                <a:schemeClr val="dk1"/>
              </a:solidFill>
              <a:latin typeface="Arial"/>
              <a:ea typeface="Arial"/>
              <a:cs typeface="Arial"/>
              <a:sym typeface="Arial"/>
            </a:endParaRPr>
          </a:p>
          <a:p>
            <a:pPr marL="457200" lvl="0" indent="-342900" algn="l" rtl="0">
              <a:spcBef>
                <a:spcPts val="0"/>
              </a:spcBef>
              <a:spcAft>
                <a:spcPts val="0"/>
              </a:spcAft>
              <a:buClr>
                <a:schemeClr val="dk1"/>
              </a:buClr>
              <a:buSzPts val="1800"/>
              <a:buFont typeface="Arial"/>
              <a:buAutoNum type="arabicPeriod"/>
            </a:pPr>
            <a:r>
              <a:rPr lang="en-US" dirty="0">
                <a:solidFill>
                  <a:schemeClr val="dk1"/>
                </a:solidFill>
                <a:latin typeface="Arial"/>
                <a:ea typeface="Arial"/>
                <a:cs typeface="Arial"/>
                <a:sym typeface="Arial"/>
              </a:rPr>
              <a:t>Other</a:t>
            </a:r>
            <a:endParaRPr dirty="0">
              <a:solidFill>
                <a:schemeClr val="dk1"/>
              </a:solidFill>
              <a:latin typeface="Arial"/>
              <a:ea typeface="Arial"/>
              <a:cs typeface="Arial"/>
              <a:sym typeface="Arial"/>
            </a:endParaRPr>
          </a:p>
          <a:p>
            <a:pPr marL="0" lvl="0" indent="0" algn="l" rtl="0">
              <a:spcBef>
                <a:spcPts val="1000"/>
              </a:spcBef>
              <a:spcAft>
                <a:spcPts val="0"/>
              </a:spcAft>
              <a:buNone/>
            </a:pPr>
            <a:endParaRPr dirty="0">
              <a:solidFill>
                <a:schemeClr val="dk1"/>
              </a:solidFill>
              <a:latin typeface="Arial"/>
              <a:ea typeface="Arial"/>
              <a:cs typeface="Arial"/>
              <a:sym typeface="Arial"/>
            </a:endParaRPr>
          </a:p>
          <a:p>
            <a:pPr marL="0" lvl="0" indent="0" algn="l" rtl="0">
              <a:spcBef>
                <a:spcPts val="1000"/>
              </a:spcBef>
              <a:spcAft>
                <a:spcPts val="0"/>
              </a:spcAft>
              <a:buNone/>
            </a:pPr>
            <a:r>
              <a:rPr lang="en-US" dirty="0">
                <a:solidFill>
                  <a:schemeClr val="dk1"/>
                </a:solidFill>
                <a:latin typeface="Arial"/>
                <a:ea typeface="Arial"/>
                <a:cs typeface="Arial"/>
                <a:sym typeface="Arial"/>
              </a:rPr>
              <a:t>Poll in chat</a:t>
            </a:r>
            <a:endParaRPr dirty="0">
              <a:solidFill>
                <a:schemeClr val="dk1"/>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22"/>
          <p:cNvSpPr txBox="1">
            <a:spLocks noGrp="1"/>
          </p:cNvSpPr>
          <p:nvPr>
            <p:ph type="title"/>
          </p:nvPr>
        </p:nvSpPr>
        <p:spPr>
          <a:xfrm>
            <a:off x="677334" y="609600"/>
            <a:ext cx="8596800" cy="13209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r>
              <a:rPr lang="en-US" dirty="0"/>
              <a:t>Why does teacher wellbeing matter?</a:t>
            </a:r>
            <a:endParaRPr dirty="0"/>
          </a:p>
        </p:txBody>
      </p:sp>
      <p:sp>
        <p:nvSpPr>
          <p:cNvPr id="173" name="Google Shape;173;p22"/>
          <p:cNvSpPr txBox="1">
            <a:spLocks noGrp="1"/>
          </p:cNvSpPr>
          <p:nvPr>
            <p:ph type="body" idx="1"/>
          </p:nvPr>
        </p:nvSpPr>
        <p:spPr>
          <a:xfrm>
            <a:off x="677334" y="2160589"/>
            <a:ext cx="8596800" cy="3880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r>
              <a:rPr lang="en-US" dirty="0">
                <a:solidFill>
                  <a:srgbClr val="333333"/>
                </a:solidFill>
                <a:latin typeface="Arial"/>
                <a:ea typeface="Arial"/>
                <a:cs typeface="Arial"/>
                <a:sym typeface="Arial"/>
              </a:rPr>
              <a:t>Research suggests that when a teacher looks after their wellbeing it:</a:t>
            </a:r>
            <a:endParaRPr dirty="0">
              <a:solidFill>
                <a:srgbClr val="333333"/>
              </a:solidFill>
              <a:latin typeface="Arial"/>
              <a:ea typeface="Arial"/>
              <a:cs typeface="Arial"/>
              <a:sym typeface="Arial"/>
            </a:endParaRPr>
          </a:p>
          <a:p>
            <a:pPr marL="457200" lvl="0" indent="-342900" algn="l" rtl="0">
              <a:spcBef>
                <a:spcPts val="0"/>
              </a:spcBef>
              <a:spcAft>
                <a:spcPts val="0"/>
              </a:spcAft>
              <a:buClr>
                <a:srgbClr val="333333"/>
              </a:buClr>
              <a:buSzPts val="1800"/>
              <a:buFont typeface="Arial"/>
              <a:buChar char="●"/>
            </a:pPr>
            <a:r>
              <a:rPr lang="en-US" dirty="0">
                <a:solidFill>
                  <a:srgbClr val="333333"/>
                </a:solidFill>
                <a:latin typeface="Arial"/>
                <a:ea typeface="Arial"/>
                <a:cs typeface="Arial"/>
                <a:sym typeface="Arial"/>
              </a:rPr>
              <a:t>Supports better teacher effectiveness</a:t>
            </a:r>
            <a:endParaRPr dirty="0">
              <a:solidFill>
                <a:schemeClr val="dk1"/>
              </a:solidFill>
              <a:latin typeface="Arial"/>
              <a:ea typeface="Arial"/>
              <a:cs typeface="Arial"/>
              <a:sym typeface="Arial"/>
            </a:endParaRPr>
          </a:p>
          <a:p>
            <a:pPr marL="457200" lvl="0" indent="-342900" algn="l" rtl="0">
              <a:spcBef>
                <a:spcPts val="0"/>
              </a:spcBef>
              <a:spcAft>
                <a:spcPts val="0"/>
              </a:spcAft>
              <a:buClr>
                <a:srgbClr val="333333"/>
              </a:buClr>
              <a:buSzPts val="1800"/>
              <a:buFont typeface="Arial"/>
              <a:buChar char="●"/>
            </a:pPr>
            <a:r>
              <a:rPr lang="en-US" dirty="0">
                <a:solidFill>
                  <a:srgbClr val="333333"/>
                </a:solidFill>
                <a:latin typeface="Arial"/>
                <a:ea typeface="Arial"/>
                <a:cs typeface="Arial"/>
                <a:sym typeface="Arial"/>
              </a:rPr>
              <a:t>Improves learner outcomes</a:t>
            </a:r>
            <a:endParaRPr dirty="0">
              <a:solidFill>
                <a:schemeClr val="dk1"/>
              </a:solidFill>
              <a:latin typeface="Arial"/>
              <a:ea typeface="Arial"/>
              <a:cs typeface="Arial"/>
              <a:sym typeface="Arial"/>
            </a:endParaRPr>
          </a:p>
          <a:p>
            <a:pPr marL="457200" lvl="0" indent="-342900" algn="l" rtl="0">
              <a:spcBef>
                <a:spcPts val="0"/>
              </a:spcBef>
              <a:spcAft>
                <a:spcPts val="0"/>
              </a:spcAft>
              <a:buClr>
                <a:srgbClr val="333333"/>
              </a:buClr>
              <a:buSzPts val="1800"/>
              <a:buFont typeface="Arial"/>
              <a:buChar char="●"/>
            </a:pPr>
            <a:r>
              <a:rPr lang="en-US" dirty="0">
                <a:solidFill>
                  <a:srgbClr val="333333"/>
                </a:solidFill>
                <a:latin typeface="Arial"/>
                <a:ea typeface="Arial"/>
                <a:cs typeface="Arial"/>
                <a:sym typeface="Arial"/>
              </a:rPr>
              <a:t>Promotes a positive classroom climate</a:t>
            </a:r>
            <a:endParaRPr dirty="0">
              <a:solidFill>
                <a:schemeClr val="dk1"/>
              </a:solidFill>
              <a:latin typeface="Arial"/>
              <a:ea typeface="Arial"/>
              <a:cs typeface="Arial"/>
              <a:sym typeface="Arial"/>
            </a:endParaRPr>
          </a:p>
          <a:p>
            <a:pPr marL="457200" lvl="0" indent="-342900" algn="l" rtl="0">
              <a:spcBef>
                <a:spcPts val="0"/>
              </a:spcBef>
              <a:spcAft>
                <a:spcPts val="0"/>
              </a:spcAft>
              <a:buClr>
                <a:srgbClr val="333333"/>
              </a:buClr>
              <a:buSzPts val="1800"/>
              <a:buFont typeface="Arial"/>
              <a:buChar char="●"/>
            </a:pPr>
            <a:r>
              <a:rPr lang="en-US" dirty="0">
                <a:solidFill>
                  <a:srgbClr val="333333"/>
                </a:solidFill>
                <a:latin typeface="Arial"/>
                <a:ea typeface="Arial"/>
                <a:cs typeface="Arial"/>
                <a:sym typeface="Arial"/>
              </a:rPr>
              <a:t>Promotes greater sustainability</a:t>
            </a:r>
            <a:endParaRPr dirty="0">
              <a:solidFill>
                <a:schemeClr val="dk1"/>
              </a:solidFill>
              <a:latin typeface="Arial"/>
              <a:ea typeface="Arial"/>
              <a:cs typeface="Arial"/>
              <a:sym typeface="Arial"/>
            </a:endParaRPr>
          </a:p>
          <a:p>
            <a:pPr marL="457200" lvl="0" indent="0" algn="l" rtl="0">
              <a:spcBef>
                <a:spcPts val="0"/>
              </a:spcBef>
              <a:spcAft>
                <a:spcPts val="0"/>
              </a:spcAft>
              <a:buNone/>
            </a:pPr>
            <a:r>
              <a:rPr lang="en-US" dirty="0">
                <a:solidFill>
                  <a:srgbClr val="333333"/>
                </a:solidFill>
                <a:latin typeface="Arial"/>
                <a:ea typeface="Arial"/>
                <a:cs typeface="Arial"/>
                <a:sym typeface="Arial"/>
              </a:rPr>
              <a:t>(Barber &amp; Mourshed, 2007; Caprara et al., 2006)</a:t>
            </a:r>
            <a:endParaRPr dirty="0">
              <a:solidFill>
                <a:srgbClr val="333333"/>
              </a:solidFill>
              <a:latin typeface="Arial"/>
              <a:ea typeface="Arial"/>
              <a:cs typeface="Arial"/>
              <a:sym typeface="Arial"/>
            </a:endParaRPr>
          </a:p>
          <a:p>
            <a:pPr marL="457200" lvl="0" indent="0" algn="l" rtl="0">
              <a:spcBef>
                <a:spcPts val="0"/>
              </a:spcBef>
              <a:spcAft>
                <a:spcPts val="0"/>
              </a:spcAft>
              <a:buNone/>
            </a:pPr>
            <a:endParaRPr dirty="0">
              <a:solidFill>
                <a:srgbClr val="333333"/>
              </a:solidFill>
              <a:latin typeface="Arial"/>
              <a:ea typeface="Arial"/>
              <a:cs typeface="Arial"/>
              <a:sym typeface="Arial"/>
            </a:endParaRPr>
          </a:p>
          <a:p>
            <a:pPr marL="457200" lvl="0" indent="0" algn="l" rtl="0">
              <a:spcBef>
                <a:spcPts val="0"/>
              </a:spcBef>
              <a:spcAft>
                <a:spcPts val="0"/>
              </a:spcAft>
              <a:buNone/>
            </a:pPr>
            <a:endParaRPr dirty="0">
              <a:solidFill>
                <a:srgbClr val="333333"/>
              </a:solidFill>
              <a:latin typeface="Arial"/>
              <a:ea typeface="Arial"/>
              <a:cs typeface="Arial"/>
              <a:sym typeface="Arial"/>
            </a:endParaRPr>
          </a:p>
          <a:p>
            <a:pPr marL="457200" lvl="0" indent="0" algn="l" rtl="0">
              <a:spcBef>
                <a:spcPts val="0"/>
              </a:spcBef>
              <a:spcAft>
                <a:spcPts val="0"/>
              </a:spcAft>
              <a:buNone/>
            </a:pPr>
            <a:endParaRPr dirty="0">
              <a:solidFill>
                <a:srgbClr val="333333"/>
              </a:solidFill>
              <a:latin typeface="Arial"/>
              <a:ea typeface="Arial"/>
              <a:cs typeface="Arial"/>
              <a:sym typeface="Arial"/>
            </a:endParaRPr>
          </a:p>
          <a:p>
            <a:pPr marL="457200" lvl="0" indent="0" algn="ctr" rtl="0">
              <a:spcBef>
                <a:spcPts val="0"/>
              </a:spcBef>
              <a:spcAft>
                <a:spcPts val="0"/>
              </a:spcAft>
              <a:buNone/>
            </a:pPr>
            <a:r>
              <a:rPr lang="en-US" b="1" dirty="0">
                <a:solidFill>
                  <a:srgbClr val="333333"/>
                </a:solidFill>
                <a:latin typeface="Arial"/>
                <a:ea typeface="Arial"/>
                <a:cs typeface="Arial"/>
                <a:sym typeface="Arial"/>
              </a:rPr>
              <a:t>“You can’t pour from an empty cup”</a:t>
            </a:r>
            <a:endParaRPr b="1" dirty="0">
              <a:solidFill>
                <a:srgbClr val="333333"/>
              </a:solidFill>
              <a:latin typeface="Arial"/>
              <a:ea typeface="Arial"/>
              <a:cs typeface="Arial"/>
              <a:sym typeface="Arial"/>
            </a:endParaRPr>
          </a:p>
          <a:p>
            <a:pPr marL="0" lvl="0" indent="0" algn="ctr" rtl="0">
              <a:lnSpc>
                <a:spcPct val="142857"/>
              </a:lnSpc>
              <a:spcBef>
                <a:spcPts val="0"/>
              </a:spcBef>
              <a:spcAft>
                <a:spcPts val="0"/>
              </a:spcAft>
              <a:buClr>
                <a:schemeClr val="dk1"/>
              </a:buClr>
              <a:buSzPts val="1100"/>
              <a:buFont typeface="Arial"/>
              <a:buNone/>
            </a:pPr>
            <a:r>
              <a:rPr lang="en-US" b="1" dirty="0">
                <a:solidFill>
                  <a:schemeClr val="dk1"/>
                </a:solidFill>
                <a:latin typeface="Arial"/>
                <a:ea typeface="Arial"/>
                <a:cs typeface="Arial"/>
                <a:sym typeface="Arial"/>
              </a:rPr>
              <a:t>Barber &amp; Mourshed (2007); Caprara et al. (2006); Moskowitz &amp; Dewaele (2019)</a:t>
            </a:r>
            <a:endParaRPr b="1" dirty="0">
              <a:solidFill>
                <a:schemeClr val="dk1"/>
              </a:solidFill>
              <a:latin typeface="Arial"/>
              <a:ea typeface="Arial"/>
              <a:cs typeface="Arial"/>
              <a:sym typeface="Arial"/>
            </a:endParaRPr>
          </a:p>
          <a:p>
            <a:pPr marL="457200" lvl="0" indent="0" algn="ctr" rtl="0">
              <a:spcBef>
                <a:spcPts val="0"/>
              </a:spcBef>
              <a:spcAft>
                <a:spcPts val="0"/>
              </a:spcAft>
              <a:buNone/>
            </a:pPr>
            <a:endParaRPr sz="2100" b="1" dirty="0">
              <a:solidFill>
                <a:srgbClr val="333333"/>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23"/>
          <p:cNvSpPr txBox="1">
            <a:spLocks noGrp="1"/>
          </p:cNvSpPr>
          <p:nvPr>
            <p:ph type="title"/>
          </p:nvPr>
        </p:nvSpPr>
        <p:spPr>
          <a:xfrm>
            <a:off x="677334" y="264800"/>
            <a:ext cx="8596800" cy="13209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r>
              <a:rPr lang="en-US" dirty="0"/>
              <a:t>What is wellbeing?</a:t>
            </a:r>
            <a:endParaRPr dirty="0"/>
          </a:p>
        </p:txBody>
      </p:sp>
      <p:sp>
        <p:nvSpPr>
          <p:cNvPr id="180" name="Google Shape;180;p23"/>
          <p:cNvSpPr txBox="1">
            <a:spLocks noGrp="1"/>
          </p:cNvSpPr>
          <p:nvPr>
            <p:ph type="body" idx="1"/>
          </p:nvPr>
        </p:nvSpPr>
        <p:spPr>
          <a:xfrm>
            <a:off x="677334" y="1036608"/>
            <a:ext cx="9810900" cy="5656800"/>
          </a:xfrm>
          <a:prstGeom prst="rect">
            <a:avLst/>
          </a:prstGeom>
        </p:spPr>
        <p:txBody>
          <a:bodyPr spcFirstLastPara="1" wrap="square" lIns="91425" tIns="45700" rIns="91425" bIns="45700" anchor="t" anchorCtr="0">
            <a:noAutofit/>
          </a:bodyPr>
          <a:lstStyle/>
          <a:p>
            <a:pPr marL="0" lvl="0" indent="0" algn="l" rtl="0">
              <a:lnSpc>
                <a:spcPct val="142857"/>
              </a:lnSpc>
              <a:spcBef>
                <a:spcPts val="1100"/>
              </a:spcBef>
              <a:spcAft>
                <a:spcPts val="0"/>
              </a:spcAft>
              <a:buClr>
                <a:schemeClr val="dk1"/>
              </a:buClr>
              <a:buSzPts val="1100"/>
              <a:buFont typeface="Arial"/>
              <a:buNone/>
            </a:pPr>
            <a:r>
              <a:rPr lang="en-US" dirty="0">
                <a:solidFill>
                  <a:schemeClr val="dk1"/>
                </a:solidFill>
                <a:latin typeface="Arial"/>
                <a:ea typeface="Arial"/>
                <a:cs typeface="Arial"/>
                <a:sym typeface="Arial"/>
              </a:rPr>
              <a:t>Wellbeing is not:</a:t>
            </a:r>
            <a:endParaRPr dirty="0">
              <a:solidFill>
                <a:schemeClr val="dk1"/>
              </a:solidFill>
              <a:latin typeface="Arial"/>
              <a:ea typeface="Arial"/>
              <a:cs typeface="Arial"/>
              <a:sym typeface="Arial"/>
            </a:endParaRPr>
          </a:p>
          <a:p>
            <a:pPr marL="457200" lvl="0" indent="-342900" algn="l" rtl="0">
              <a:lnSpc>
                <a:spcPct val="142857"/>
              </a:lnSpc>
              <a:spcBef>
                <a:spcPts val="1100"/>
              </a:spcBef>
              <a:spcAft>
                <a:spcPts val="0"/>
              </a:spcAft>
              <a:buClr>
                <a:schemeClr val="dk1"/>
              </a:buClr>
              <a:buSzPts val="1800"/>
              <a:buFont typeface="Arial"/>
              <a:buChar char="●"/>
            </a:pPr>
            <a:r>
              <a:rPr lang="en-US" dirty="0">
                <a:solidFill>
                  <a:schemeClr val="dk1"/>
                </a:solidFill>
                <a:latin typeface="Arial"/>
                <a:ea typeface="Arial"/>
                <a:cs typeface="Arial"/>
                <a:sym typeface="Arial"/>
              </a:rPr>
              <a:t>Being happy all the time</a:t>
            </a:r>
            <a:endParaRPr dirty="0">
              <a:solidFill>
                <a:schemeClr val="dk1"/>
              </a:solidFill>
              <a:latin typeface="Arial"/>
              <a:ea typeface="Arial"/>
              <a:cs typeface="Arial"/>
              <a:sym typeface="Arial"/>
            </a:endParaRPr>
          </a:p>
          <a:p>
            <a:pPr marL="457200" lvl="0" indent="-342900" algn="l" rtl="0">
              <a:lnSpc>
                <a:spcPct val="142857"/>
              </a:lnSpc>
              <a:spcBef>
                <a:spcPts val="0"/>
              </a:spcBef>
              <a:spcAft>
                <a:spcPts val="0"/>
              </a:spcAft>
              <a:buClr>
                <a:schemeClr val="dk1"/>
              </a:buClr>
              <a:buSzPts val="1800"/>
              <a:buFont typeface="Arial"/>
              <a:buChar char="●"/>
            </a:pPr>
            <a:r>
              <a:rPr lang="en-US" dirty="0">
                <a:solidFill>
                  <a:schemeClr val="dk1"/>
                </a:solidFill>
                <a:latin typeface="Arial"/>
                <a:ea typeface="Arial"/>
                <a:cs typeface="Arial"/>
                <a:sym typeface="Arial"/>
              </a:rPr>
              <a:t>Ignoring negative emotions</a:t>
            </a:r>
            <a:endParaRPr dirty="0">
              <a:solidFill>
                <a:schemeClr val="dk1"/>
              </a:solidFill>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dirty="0">
                <a:solidFill>
                  <a:schemeClr val="dk1"/>
                </a:solidFill>
                <a:latin typeface="Arial"/>
                <a:ea typeface="Arial"/>
                <a:cs typeface="Arial"/>
                <a:sym typeface="Arial"/>
              </a:rPr>
              <a:t>Wellbeing includes:</a:t>
            </a:r>
            <a:endParaRPr dirty="0">
              <a:solidFill>
                <a:schemeClr val="dk1"/>
              </a:solidFill>
              <a:latin typeface="Arial"/>
              <a:ea typeface="Arial"/>
              <a:cs typeface="Arial"/>
              <a:sym typeface="Arial"/>
            </a:endParaRPr>
          </a:p>
          <a:p>
            <a:pPr marL="457200" lvl="0" indent="-342900" algn="l" rtl="0">
              <a:lnSpc>
                <a:spcPct val="142857"/>
              </a:lnSpc>
              <a:spcBef>
                <a:spcPts val="1100"/>
              </a:spcBef>
              <a:spcAft>
                <a:spcPts val="0"/>
              </a:spcAft>
              <a:buClr>
                <a:schemeClr val="dk1"/>
              </a:buClr>
              <a:buSzPts val="1800"/>
              <a:buFont typeface="Arial"/>
              <a:buChar char="●"/>
            </a:pPr>
            <a:r>
              <a:rPr lang="en-US" dirty="0">
                <a:solidFill>
                  <a:schemeClr val="dk1"/>
                </a:solidFill>
                <a:latin typeface="Arial"/>
                <a:ea typeface="Arial"/>
                <a:cs typeface="Arial"/>
                <a:sym typeface="Arial"/>
              </a:rPr>
              <a:t>Purpose</a:t>
            </a:r>
            <a:endParaRPr dirty="0">
              <a:solidFill>
                <a:schemeClr val="dk1"/>
              </a:solidFill>
              <a:latin typeface="Arial"/>
              <a:ea typeface="Arial"/>
              <a:cs typeface="Arial"/>
              <a:sym typeface="Arial"/>
            </a:endParaRPr>
          </a:p>
          <a:p>
            <a:pPr marL="457200" lvl="0" indent="-342900" algn="l" rtl="0">
              <a:lnSpc>
                <a:spcPct val="142857"/>
              </a:lnSpc>
              <a:spcBef>
                <a:spcPts val="0"/>
              </a:spcBef>
              <a:spcAft>
                <a:spcPts val="0"/>
              </a:spcAft>
              <a:buClr>
                <a:schemeClr val="dk1"/>
              </a:buClr>
              <a:buSzPts val="1800"/>
              <a:buFont typeface="Arial"/>
              <a:buChar char="●"/>
            </a:pPr>
            <a:r>
              <a:rPr lang="en-US" dirty="0">
                <a:solidFill>
                  <a:schemeClr val="dk1"/>
                </a:solidFill>
                <a:latin typeface="Arial"/>
                <a:ea typeface="Arial"/>
                <a:cs typeface="Arial"/>
                <a:sym typeface="Arial"/>
              </a:rPr>
              <a:t>Relationships</a:t>
            </a:r>
            <a:endParaRPr dirty="0">
              <a:solidFill>
                <a:schemeClr val="dk1"/>
              </a:solidFill>
              <a:latin typeface="Arial"/>
              <a:ea typeface="Arial"/>
              <a:cs typeface="Arial"/>
              <a:sym typeface="Arial"/>
            </a:endParaRPr>
          </a:p>
          <a:p>
            <a:pPr marL="457200" lvl="0" indent="-342900" algn="l" rtl="0">
              <a:lnSpc>
                <a:spcPct val="142857"/>
              </a:lnSpc>
              <a:spcBef>
                <a:spcPts val="0"/>
              </a:spcBef>
              <a:spcAft>
                <a:spcPts val="0"/>
              </a:spcAft>
              <a:buClr>
                <a:schemeClr val="dk1"/>
              </a:buClr>
              <a:buSzPts val="1800"/>
              <a:buFont typeface="Arial"/>
              <a:buChar char="●"/>
            </a:pPr>
            <a:r>
              <a:rPr lang="en-US" dirty="0">
                <a:solidFill>
                  <a:schemeClr val="dk1"/>
                </a:solidFill>
                <a:latin typeface="Arial"/>
                <a:ea typeface="Arial"/>
                <a:cs typeface="Arial"/>
                <a:sym typeface="Arial"/>
              </a:rPr>
              <a:t>Positive emotions</a:t>
            </a:r>
            <a:endParaRPr dirty="0">
              <a:solidFill>
                <a:schemeClr val="dk1"/>
              </a:solidFill>
              <a:latin typeface="Arial"/>
              <a:ea typeface="Arial"/>
              <a:cs typeface="Arial"/>
              <a:sym typeface="Arial"/>
            </a:endParaRPr>
          </a:p>
          <a:p>
            <a:pPr marL="457200" lvl="0" indent="-342900" algn="l" rtl="0">
              <a:lnSpc>
                <a:spcPct val="142857"/>
              </a:lnSpc>
              <a:spcBef>
                <a:spcPts val="0"/>
              </a:spcBef>
              <a:spcAft>
                <a:spcPts val="0"/>
              </a:spcAft>
              <a:buClr>
                <a:schemeClr val="dk1"/>
              </a:buClr>
              <a:buSzPts val="1800"/>
              <a:buFont typeface="Arial"/>
              <a:buChar char="●"/>
            </a:pPr>
            <a:r>
              <a:rPr lang="en-US" dirty="0">
                <a:solidFill>
                  <a:schemeClr val="dk1"/>
                </a:solidFill>
                <a:latin typeface="Arial"/>
                <a:ea typeface="Arial"/>
                <a:cs typeface="Arial"/>
                <a:sym typeface="Arial"/>
              </a:rPr>
              <a:t>Resilience</a:t>
            </a:r>
            <a:endParaRPr dirty="0">
              <a:solidFill>
                <a:schemeClr val="dk1"/>
              </a:solidFill>
              <a:latin typeface="Arial"/>
              <a:ea typeface="Arial"/>
              <a:cs typeface="Arial"/>
              <a:sym typeface="Arial"/>
            </a:endParaRPr>
          </a:p>
          <a:p>
            <a:pPr marL="457200" lvl="0" indent="-342900" algn="l" rtl="0">
              <a:lnSpc>
                <a:spcPct val="142857"/>
              </a:lnSpc>
              <a:spcBef>
                <a:spcPts val="0"/>
              </a:spcBef>
              <a:spcAft>
                <a:spcPts val="0"/>
              </a:spcAft>
              <a:buClr>
                <a:schemeClr val="dk1"/>
              </a:buClr>
              <a:buSzPts val="1800"/>
              <a:buFont typeface="Arial"/>
              <a:buChar char="●"/>
            </a:pPr>
            <a:r>
              <a:rPr lang="en-US" dirty="0">
                <a:solidFill>
                  <a:schemeClr val="dk1"/>
                </a:solidFill>
                <a:latin typeface="Arial"/>
                <a:ea typeface="Arial"/>
                <a:cs typeface="Arial"/>
                <a:sym typeface="Arial"/>
              </a:rPr>
              <a:t>Meaning</a:t>
            </a:r>
            <a:endParaRPr dirty="0">
              <a:solidFill>
                <a:schemeClr val="dk1"/>
              </a:solidFill>
              <a:latin typeface="Arial"/>
              <a:ea typeface="Arial"/>
              <a:cs typeface="Arial"/>
              <a:sym typeface="Arial"/>
            </a:endParaRPr>
          </a:p>
          <a:p>
            <a:pPr marL="457200" lvl="0" indent="-342900" algn="l" rtl="0">
              <a:lnSpc>
                <a:spcPct val="142857"/>
              </a:lnSpc>
              <a:spcBef>
                <a:spcPts val="0"/>
              </a:spcBef>
              <a:spcAft>
                <a:spcPts val="0"/>
              </a:spcAft>
              <a:buClr>
                <a:schemeClr val="dk1"/>
              </a:buClr>
              <a:buSzPts val="1800"/>
              <a:buFont typeface="Arial"/>
              <a:buChar char="●"/>
            </a:pPr>
            <a:r>
              <a:rPr lang="en-US" dirty="0">
                <a:solidFill>
                  <a:schemeClr val="dk1"/>
                </a:solidFill>
                <a:latin typeface="Arial"/>
                <a:ea typeface="Arial"/>
                <a:cs typeface="Arial"/>
                <a:sym typeface="Arial"/>
              </a:rPr>
              <a:t>Growth</a:t>
            </a:r>
            <a:endParaRPr dirty="0">
              <a:solidFill>
                <a:schemeClr val="dk1"/>
              </a:solidFill>
              <a:latin typeface="Arial"/>
              <a:ea typeface="Arial"/>
              <a:cs typeface="Arial"/>
              <a:sym typeface="Arial"/>
            </a:endParaRPr>
          </a:p>
          <a:p>
            <a:pPr marL="0" lvl="0" indent="0" algn="l" rtl="0">
              <a:lnSpc>
                <a:spcPct val="142857"/>
              </a:lnSpc>
              <a:spcBef>
                <a:spcPts val="1400"/>
              </a:spcBef>
              <a:spcAft>
                <a:spcPts val="0"/>
              </a:spcAft>
              <a:buClr>
                <a:schemeClr val="dk1"/>
              </a:buClr>
              <a:buSzPts val="1100"/>
              <a:buFont typeface="Arial"/>
              <a:buNone/>
            </a:pPr>
            <a:r>
              <a:rPr lang="en-US" dirty="0">
                <a:solidFill>
                  <a:schemeClr val="dk1"/>
                </a:solidFill>
                <a:latin typeface="Arial"/>
                <a:ea typeface="Arial"/>
                <a:cs typeface="Arial"/>
                <a:sym typeface="Arial"/>
              </a:rPr>
              <a:t>= Seligman's PERMA Model (2018)</a:t>
            </a:r>
            <a:endParaRPr dirty="0">
              <a:solidFill>
                <a:schemeClr val="dk1"/>
              </a:solidFill>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endParaRPr dirty="0">
              <a:solidFill>
                <a:schemeClr val="dk1"/>
              </a:solidFill>
              <a:latin typeface="Arial"/>
              <a:ea typeface="Arial"/>
              <a:cs typeface="Arial"/>
              <a:sym typeface="Arial"/>
            </a:endParaRPr>
          </a:p>
          <a:p>
            <a:pPr marL="0" lvl="0" indent="0" algn="l" rtl="0">
              <a:spcBef>
                <a:spcPts val="1100"/>
              </a:spcBef>
              <a:spcAft>
                <a:spcPts val="0"/>
              </a:spcAft>
              <a:buNone/>
            </a:pPr>
            <a:endParaRP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24"/>
          <p:cNvSpPr txBox="1">
            <a:spLocks noGrp="1"/>
          </p:cNvSpPr>
          <p:nvPr>
            <p:ph type="title"/>
          </p:nvPr>
        </p:nvSpPr>
        <p:spPr>
          <a:xfrm>
            <a:off x="677334" y="264800"/>
            <a:ext cx="8596800" cy="13209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r>
              <a:rPr lang="en-US" dirty="0"/>
              <a:t>Seligman’s PERMA Model (2018)</a:t>
            </a:r>
            <a:endParaRPr dirty="0"/>
          </a:p>
        </p:txBody>
      </p:sp>
      <p:pic>
        <p:nvPicPr>
          <p:cNvPr id="187" name="Google Shape;187;p24"/>
          <p:cNvPicPr preferRelativeResize="0"/>
          <p:nvPr/>
        </p:nvPicPr>
        <p:blipFill rotWithShape="1">
          <a:blip r:embed="rId3">
            <a:alphaModFix/>
          </a:blip>
          <a:srcRect l="3764" r="3746" b="5589"/>
          <a:stretch/>
        </p:blipFill>
        <p:spPr>
          <a:xfrm>
            <a:off x="677325" y="1035375"/>
            <a:ext cx="9906001" cy="56170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25"/>
          <p:cNvSpPr txBox="1">
            <a:spLocks noGrp="1"/>
          </p:cNvSpPr>
          <p:nvPr>
            <p:ph type="title"/>
          </p:nvPr>
        </p:nvSpPr>
        <p:spPr>
          <a:xfrm>
            <a:off x="677334" y="264800"/>
            <a:ext cx="8596800" cy="13209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r>
              <a:rPr lang="en-US" dirty="0"/>
              <a:t>Why should you invest in your wellbeing?</a:t>
            </a:r>
            <a:endParaRPr dirty="0"/>
          </a:p>
        </p:txBody>
      </p:sp>
      <p:sp>
        <p:nvSpPr>
          <p:cNvPr id="194" name="Google Shape;194;p25"/>
          <p:cNvSpPr txBox="1"/>
          <p:nvPr/>
        </p:nvSpPr>
        <p:spPr>
          <a:xfrm>
            <a:off x="677325" y="1132875"/>
            <a:ext cx="10162200" cy="53298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1800" dirty="0">
                <a:solidFill>
                  <a:schemeClr val="dk1"/>
                </a:solidFill>
                <a:highlight>
                  <a:schemeClr val="lt1"/>
                </a:highlight>
              </a:rPr>
              <a:t>Research demonstrates that well-being is not only valuable because it feels good, but also because it has beneficial real-world consequences. Compared to people with low well-being, individuals with higher levels of well-being:</a:t>
            </a:r>
            <a:endParaRPr sz="1800" dirty="0">
              <a:solidFill>
                <a:schemeClr val="dk1"/>
              </a:solidFill>
              <a:highlight>
                <a:schemeClr val="lt1"/>
              </a:highlight>
            </a:endParaRPr>
          </a:p>
          <a:p>
            <a:pPr marL="698500" lvl="0" indent="-342900" algn="l" rtl="0">
              <a:lnSpc>
                <a:spcPct val="125000"/>
              </a:lnSpc>
              <a:spcBef>
                <a:spcPts val="800"/>
              </a:spcBef>
              <a:spcAft>
                <a:spcPts val="0"/>
              </a:spcAft>
              <a:buClr>
                <a:schemeClr val="dk1"/>
              </a:buClr>
              <a:buSzPts val="1800"/>
              <a:buChar char="●"/>
            </a:pPr>
            <a:r>
              <a:rPr lang="en-US" sz="1800" dirty="0">
                <a:solidFill>
                  <a:schemeClr val="dk1"/>
                </a:solidFill>
                <a:highlight>
                  <a:srgbClr val="FFFF00"/>
                </a:highlight>
              </a:rPr>
              <a:t>Perform better at work</a:t>
            </a:r>
            <a:endParaRPr sz="1800" dirty="0">
              <a:solidFill>
                <a:schemeClr val="dk1"/>
              </a:solidFill>
              <a:highlight>
                <a:srgbClr val="FFFF00"/>
              </a:highlight>
            </a:endParaRPr>
          </a:p>
          <a:p>
            <a:pPr marL="698500" lvl="0" indent="-342900" algn="l" rtl="0">
              <a:lnSpc>
                <a:spcPct val="125000"/>
              </a:lnSpc>
              <a:spcBef>
                <a:spcPts val="0"/>
              </a:spcBef>
              <a:spcAft>
                <a:spcPts val="0"/>
              </a:spcAft>
              <a:buClr>
                <a:schemeClr val="dk1"/>
              </a:buClr>
              <a:buSzPts val="1800"/>
              <a:buChar char="●"/>
            </a:pPr>
            <a:r>
              <a:rPr lang="en-US" sz="1800" dirty="0">
                <a:solidFill>
                  <a:schemeClr val="dk1"/>
                </a:solidFill>
                <a:highlight>
                  <a:schemeClr val="lt1"/>
                </a:highlight>
              </a:rPr>
              <a:t>Have more satisfying relationships</a:t>
            </a:r>
            <a:endParaRPr sz="1800" dirty="0">
              <a:solidFill>
                <a:schemeClr val="dk1"/>
              </a:solidFill>
              <a:highlight>
                <a:schemeClr val="lt1"/>
              </a:highlight>
            </a:endParaRPr>
          </a:p>
          <a:p>
            <a:pPr marL="698500" lvl="0" indent="-342900" algn="l" rtl="0">
              <a:lnSpc>
                <a:spcPct val="125000"/>
              </a:lnSpc>
              <a:spcBef>
                <a:spcPts val="0"/>
              </a:spcBef>
              <a:spcAft>
                <a:spcPts val="0"/>
              </a:spcAft>
              <a:buClr>
                <a:schemeClr val="dk1"/>
              </a:buClr>
              <a:buSzPts val="1800"/>
              <a:buChar char="●"/>
            </a:pPr>
            <a:r>
              <a:rPr lang="en-US" sz="1800" dirty="0">
                <a:solidFill>
                  <a:schemeClr val="dk1"/>
                </a:solidFill>
                <a:highlight>
                  <a:schemeClr val="lt1"/>
                </a:highlight>
              </a:rPr>
              <a:t>Are more cooperative</a:t>
            </a:r>
            <a:endParaRPr sz="1800" dirty="0">
              <a:solidFill>
                <a:schemeClr val="dk1"/>
              </a:solidFill>
              <a:highlight>
                <a:schemeClr val="lt1"/>
              </a:highlight>
            </a:endParaRPr>
          </a:p>
          <a:p>
            <a:pPr marL="698500" lvl="0" indent="-342900" algn="l" rtl="0">
              <a:lnSpc>
                <a:spcPct val="125000"/>
              </a:lnSpc>
              <a:spcBef>
                <a:spcPts val="0"/>
              </a:spcBef>
              <a:spcAft>
                <a:spcPts val="0"/>
              </a:spcAft>
              <a:buClr>
                <a:schemeClr val="dk1"/>
              </a:buClr>
              <a:buSzPts val="1800"/>
              <a:buChar char="●"/>
            </a:pPr>
            <a:r>
              <a:rPr lang="en-US" sz="1800" dirty="0">
                <a:solidFill>
                  <a:schemeClr val="dk1"/>
                </a:solidFill>
                <a:highlight>
                  <a:schemeClr val="lt1"/>
                </a:highlight>
              </a:rPr>
              <a:t>Have stronger immune systems</a:t>
            </a:r>
            <a:endParaRPr sz="1800" dirty="0">
              <a:solidFill>
                <a:schemeClr val="dk1"/>
              </a:solidFill>
              <a:highlight>
                <a:schemeClr val="lt1"/>
              </a:highlight>
            </a:endParaRPr>
          </a:p>
          <a:p>
            <a:pPr marL="698500" lvl="0" indent="-342900" algn="l" rtl="0">
              <a:lnSpc>
                <a:spcPct val="125000"/>
              </a:lnSpc>
              <a:spcBef>
                <a:spcPts val="0"/>
              </a:spcBef>
              <a:spcAft>
                <a:spcPts val="0"/>
              </a:spcAft>
              <a:buClr>
                <a:schemeClr val="dk1"/>
              </a:buClr>
              <a:buSzPts val="1800"/>
              <a:buChar char="●"/>
            </a:pPr>
            <a:r>
              <a:rPr lang="en-US" sz="1800" dirty="0">
                <a:solidFill>
                  <a:schemeClr val="dk1"/>
                </a:solidFill>
                <a:highlight>
                  <a:schemeClr val="lt1"/>
                </a:highlight>
              </a:rPr>
              <a:t>Have better physical health</a:t>
            </a:r>
            <a:endParaRPr sz="1800" dirty="0">
              <a:solidFill>
                <a:schemeClr val="dk1"/>
              </a:solidFill>
              <a:highlight>
                <a:schemeClr val="lt1"/>
              </a:highlight>
            </a:endParaRPr>
          </a:p>
          <a:p>
            <a:pPr marL="698500" lvl="0" indent="-342900" algn="l" rtl="0">
              <a:lnSpc>
                <a:spcPct val="125000"/>
              </a:lnSpc>
              <a:spcBef>
                <a:spcPts val="0"/>
              </a:spcBef>
              <a:spcAft>
                <a:spcPts val="0"/>
              </a:spcAft>
              <a:buClr>
                <a:schemeClr val="dk1"/>
              </a:buClr>
              <a:buSzPts val="1800"/>
              <a:buChar char="●"/>
            </a:pPr>
            <a:r>
              <a:rPr lang="en-US" sz="1800" dirty="0">
                <a:solidFill>
                  <a:schemeClr val="dk1"/>
                </a:solidFill>
                <a:highlight>
                  <a:schemeClr val="lt1"/>
                </a:highlight>
              </a:rPr>
              <a:t>Live longer</a:t>
            </a:r>
            <a:endParaRPr sz="1800" dirty="0">
              <a:solidFill>
                <a:schemeClr val="dk1"/>
              </a:solidFill>
              <a:highlight>
                <a:schemeClr val="lt1"/>
              </a:highlight>
            </a:endParaRPr>
          </a:p>
          <a:p>
            <a:pPr marL="698500" lvl="0" indent="-342900" algn="l" rtl="0">
              <a:lnSpc>
                <a:spcPct val="125000"/>
              </a:lnSpc>
              <a:spcBef>
                <a:spcPts val="0"/>
              </a:spcBef>
              <a:spcAft>
                <a:spcPts val="0"/>
              </a:spcAft>
              <a:buClr>
                <a:schemeClr val="dk1"/>
              </a:buClr>
              <a:buSzPts val="1800"/>
              <a:buChar char="●"/>
            </a:pPr>
            <a:r>
              <a:rPr lang="en-US" sz="1800" dirty="0">
                <a:solidFill>
                  <a:schemeClr val="dk1"/>
                </a:solidFill>
                <a:highlight>
                  <a:schemeClr val="lt1"/>
                </a:highlight>
              </a:rPr>
              <a:t>Have reduced cardiovascular mortality</a:t>
            </a:r>
            <a:endParaRPr sz="1800" dirty="0">
              <a:solidFill>
                <a:schemeClr val="dk1"/>
              </a:solidFill>
              <a:highlight>
                <a:schemeClr val="lt1"/>
              </a:highlight>
            </a:endParaRPr>
          </a:p>
          <a:p>
            <a:pPr marL="698500" lvl="0" indent="-342900" algn="l" rtl="0">
              <a:lnSpc>
                <a:spcPct val="125000"/>
              </a:lnSpc>
              <a:spcBef>
                <a:spcPts val="0"/>
              </a:spcBef>
              <a:spcAft>
                <a:spcPts val="0"/>
              </a:spcAft>
              <a:buClr>
                <a:schemeClr val="dk1"/>
              </a:buClr>
              <a:buSzPts val="1800"/>
              <a:buChar char="●"/>
            </a:pPr>
            <a:r>
              <a:rPr lang="en-US" sz="1800" dirty="0">
                <a:solidFill>
                  <a:schemeClr val="dk1"/>
                </a:solidFill>
                <a:highlight>
                  <a:schemeClr val="lt1"/>
                </a:highlight>
              </a:rPr>
              <a:t>Have fewer sleep problems</a:t>
            </a:r>
            <a:endParaRPr sz="1800" dirty="0">
              <a:solidFill>
                <a:schemeClr val="dk1"/>
              </a:solidFill>
              <a:highlight>
                <a:schemeClr val="lt1"/>
              </a:highlight>
            </a:endParaRPr>
          </a:p>
          <a:p>
            <a:pPr marL="698500" lvl="0" indent="-342900" algn="l" rtl="0">
              <a:lnSpc>
                <a:spcPct val="125000"/>
              </a:lnSpc>
              <a:spcBef>
                <a:spcPts val="0"/>
              </a:spcBef>
              <a:spcAft>
                <a:spcPts val="0"/>
              </a:spcAft>
              <a:buClr>
                <a:schemeClr val="dk1"/>
              </a:buClr>
              <a:buSzPts val="1800"/>
              <a:buChar char="●"/>
            </a:pPr>
            <a:r>
              <a:rPr lang="en-US" sz="1800" dirty="0">
                <a:solidFill>
                  <a:schemeClr val="dk1"/>
                </a:solidFill>
                <a:highlight>
                  <a:srgbClr val="FFFF00"/>
                </a:highlight>
              </a:rPr>
              <a:t>Have lower levels of burnout</a:t>
            </a:r>
            <a:endParaRPr sz="1800" dirty="0">
              <a:solidFill>
                <a:schemeClr val="dk1"/>
              </a:solidFill>
              <a:highlight>
                <a:srgbClr val="FFFF00"/>
              </a:highlight>
            </a:endParaRPr>
          </a:p>
          <a:p>
            <a:pPr marL="698500" lvl="0" indent="-342900" algn="l" rtl="0">
              <a:lnSpc>
                <a:spcPct val="125000"/>
              </a:lnSpc>
              <a:spcBef>
                <a:spcPts val="0"/>
              </a:spcBef>
              <a:spcAft>
                <a:spcPts val="0"/>
              </a:spcAft>
              <a:buClr>
                <a:schemeClr val="dk1"/>
              </a:buClr>
              <a:buSzPts val="1800"/>
              <a:buChar char="●"/>
            </a:pPr>
            <a:r>
              <a:rPr lang="en-US" sz="1800" dirty="0">
                <a:solidFill>
                  <a:schemeClr val="dk1"/>
                </a:solidFill>
                <a:highlight>
                  <a:schemeClr val="lt1"/>
                </a:highlight>
              </a:rPr>
              <a:t>Have greater self-control</a:t>
            </a:r>
            <a:endParaRPr sz="1800" dirty="0">
              <a:solidFill>
                <a:schemeClr val="dk1"/>
              </a:solidFill>
              <a:highlight>
                <a:schemeClr val="lt1"/>
              </a:highlight>
            </a:endParaRPr>
          </a:p>
          <a:p>
            <a:pPr marL="698500" lvl="0" indent="-342900" algn="l" rtl="0">
              <a:lnSpc>
                <a:spcPct val="125000"/>
              </a:lnSpc>
              <a:spcBef>
                <a:spcPts val="0"/>
              </a:spcBef>
              <a:spcAft>
                <a:spcPts val="0"/>
              </a:spcAft>
              <a:buClr>
                <a:schemeClr val="dk1"/>
              </a:buClr>
              <a:buSzPts val="1800"/>
              <a:buChar char="●"/>
            </a:pPr>
            <a:r>
              <a:rPr lang="en-US" sz="1800" dirty="0">
                <a:solidFill>
                  <a:schemeClr val="dk1"/>
                </a:solidFill>
                <a:highlight>
                  <a:srgbClr val="FFFF00"/>
                </a:highlight>
              </a:rPr>
              <a:t>Have better self-regulation and coping abilities</a:t>
            </a:r>
            <a:endParaRPr sz="1800" dirty="0">
              <a:solidFill>
                <a:schemeClr val="dk1"/>
              </a:solidFill>
              <a:highlight>
                <a:srgbClr val="FFFF00"/>
              </a:highlight>
            </a:endParaRPr>
          </a:p>
          <a:p>
            <a:pPr marL="698500" lvl="0" indent="-342900" algn="l" rtl="0">
              <a:lnSpc>
                <a:spcPct val="125000"/>
              </a:lnSpc>
              <a:spcBef>
                <a:spcPts val="0"/>
              </a:spcBef>
              <a:spcAft>
                <a:spcPts val="0"/>
              </a:spcAft>
              <a:buClr>
                <a:schemeClr val="dk1"/>
              </a:buClr>
              <a:buSzPts val="1800"/>
              <a:buChar char="●"/>
            </a:pPr>
            <a:r>
              <a:rPr lang="en-US" sz="1800" dirty="0">
                <a:solidFill>
                  <a:schemeClr val="dk1"/>
                </a:solidFill>
                <a:highlight>
                  <a:schemeClr val="lt1"/>
                </a:highlight>
              </a:rPr>
              <a:t>Are more prosocial</a:t>
            </a:r>
            <a:endParaRPr sz="1800" dirty="0">
              <a:solidFill>
                <a:schemeClr val="dk1"/>
              </a:solidFill>
              <a:highlight>
                <a:schemeClr val="lt1"/>
              </a:highligh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26"/>
          <p:cNvSpPr txBox="1">
            <a:spLocks noGrp="1"/>
          </p:cNvSpPr>
          <p:nvPr>
            <p:ph type="title"/>
          </p:nvPr>
        </p:nvSpPr>
        <p:spPr>
          <a:xfrm>
            <a:off x="677334" y="609600"/>
            <a:ext cx="8596800" cy="13209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r>
              <a:rPr lang="en-US" dirty="0"/>
              <a:t>What is emotional labour?</a:t>
            </a:r>
            <a:endParaRPr dirty="0"/>
          </a:p>
        </p:txBody>
      </p:sp>
      <p:sp>
        <p:nvSpPr>
          <p:cNvPr id="201" name="Google Shape;201;p26"/>
          <p:cNvSpPr txBox="1">
            <a:spLocks noGrp="1"/>
          </p:cNvSpPr>
          <p:nvPr>
            <p:ph type="body" idx="1"/>
          </p:nvPr>
        </p:nvSpPr>
        <p:spPr>
          <a:xfrm>
            <a:off x="441525" y="1429950"/>
            <a:ext cx="9196251" cy="5166000"/>
          </a:xfrm>
          <a:prstGeom prst="rect">
            <a:avLst/>
          </a:prstGeom>
        </p:spPr>
        <p:txBody>
          <a:bodyPr spcFirstLastPara="1" wrap="square" lIns="91425" tIns="45700" rIns="91425" bIns="45700" anchor="t" anchorCtr="0">
            <a:noAutofit/>
          </a:bodyPr>
          <a:lstStyle/>
          <a:p>
            <a:pPr marL="0" lvl="0" indent="0" algn="ctr" rtl="0">
              <a:lnSpc>
                <a:spcPct val="142857"/>
              </a:lnSpc>
              <a:spcBef>
                <a:spcPts val="1100"/>
              </a:spcBef>
              <a:spcAft>
                <a:spcPts val="0"/>
              </a:spcAft>
              <a:buNone/>
            </a:pPr>
            <a:r>
              <a:rPr lang="en-US" b="1" dirty="0">
                <a:solidFill>
                  <a:schemeClr val="dk1"/>
                </a:solidFill>
                <a:latin typeface="Arial"/>
                <a:ea typeface="Arial"/>
                <a:cs typeface="Arial"/>
                <a:sym typeface="Arial"/>
              </a:rPr>
              <a:t>“Emotional labour is the work involved in managing our emotions and responses as part of our professional role.” (Hochschild, 1983)</a:t>
            </a:r>
            <a:endParaRPr b="1" dirty="0">
              <a:solidFill>
                <a:schemeClr val="dk1"/>
              </a:solidFill>
              <a:latin typeface="Arial"/>
              <a:ea typeface="Arial"/>
              <a:cs typeface="Arial"/>
              <a:sym typeface="Arial"/>
            </a:endParaRPr>
          </a:p>
          <a:p>
            <a:pPr marL="0" lvl="0" indent="0" algn="l" rtl="0">
              <a:lnSpc>
                <a:spcPct val="142857"/>
              </a:lnSpc>
              <a:spcBef>
                <a:spcPts val="1100"/>
              </a:spcBef>
              <a:spcAft>
                <a:spcPts val="0"/>
              </a:spcAft>
              <a:buNone/>
            </a:pPr>
            <a:endParaRPr sz="900" b="1" dirty="0">
              <a:solidFill>
                <a:schemeClr val="dk1"/>
              </a:solidFill>
              <a:latin typeface="Arial"/>
              <a:ea typeface="Arial"/>
              <a:cs typeface="Arial"/>
              <a:sym typeface="Arial"/>
            </a:endParaRPr>
          </a:p>
          <a:p>
            <a:pPr marL="0" lvl="0" indent="0" algn="l" rtl="0">
              <a:lnSpc>
                <a:spcPct val="142857"/>
              </a:lnSpc>
              <a:spcBef>
                <a:spcPts val="1100"/>
              </a:spcBef>
              <a:spcAft>
                <a:spcPts val="0"/>
              </a:spcAft>
              <a:buNone/>
            </a:pPr>
            <a:r>
              <a:rPr lang="en-US" dirty="0">
                <a:solidFill>
                  <a:schemeClr val="dk1"/>
                </a:solidFill>
                <a:latin typeface="Arial"/>
                <a:ea typeface="Arial"/>
                <a:cs typeface="Arial"/>
                <a:sym typeface="Arial"/>
              </a:rPr>
              <a:t>Teachers frequently:</a:t>
            </a:r>
            <a:endParaRPr dirty="0">
              <a:solidFill>
                <a:schemeClr val="dk1"/>
              </a:solidFill>
              <a:latin typeface="Arial"/>
              <a:ea typeface="Arial"/>
              <a:cs typeface="Arial"/>
              <a:sym typeface="Arial"/>
            </a:endParaRPr>
          </a:p>
          <a:p>
            <a:pPr marL="457200" lvl="0" indent="-342900" algn="l" rtl="0">
              <a:lnSpc>
                <a:spcPct val="115000"/>
              </a:lnSpc>
              <a:spcBef>
                <a:spcPts val="1100"/>
              </a:spcBef>
              <a:spcAft>
                <a:spcPts val="0"/>
              </a:spcAft>
              <a:buClr>
                <a:schemeClr val="dk1"/>
              </a:buClr>
              <a:buSzPts val="1800"/>
              <a:buFont typeface="Arial"/>
              <a:buChar char="•"/>
            </a:pPr>
            <a:r>
              <a:rPr lang="en-US" dirty="0">
                <a:solidFill>
                  <a:schemeClr val="dk1"/>
                </a:solidFill>
                <a:latin typeface="Arial"/>
                <a:ea typeface="Arial"/>
                <a:cs typeface="Arial"/>
                <a:sym typeface="Arial"/>
              </a:rPr>
              <a:t>Display patience when frustrated</a:t>
            </a:r>
            <a:endParaRPr dirty="0">
              <a:solidFill>
                <a:schemeClr val="dk1"/>
              </a:solidFill>
              <a:latin typeface="Arial"/>
              <a:ea typeface="Arial"/>
              <a:cs typeface="Arial"/>
              <a:sym typeface="Arial"/>
            </a:endParaRPr>
          </a:p>
          <a:p>
            <a:pPr marL="457200" lvl="0" indent="-342900" algn="l" rtl="0">
              <a:lnSpc>
                <a:spcPct val="115000"/>
              </a:lnSpc>
              <a:spcBef>
                <a:spcPts val="0"/>
              </a:spcBef>
              <a:spcAft>
                <a:spcPts val="0"/>
              </a:spcAft>
              <a:buClr>
                <a:schemeClr val="dk1"/>
              </a:buClr>
              <a:buSzPts val="1800"/>
              <a:buFont typeface="Arial"/>
              <a:buChar char="•"/>
            </a:pPr>
            <a:r>
              <a:rPr lang="en-US" dirty="0">
                <a:solidFill>
                  <a:schemeClr val="dk1"/>
                </a:solidFill>
                <a:latin typeface="Arial"/>
                <a:ea typeface="Arial"/>
                <a:cs typeface="Arial"/>
                <a:sym typeface="Arial"/>
              </a:rPr>
              <a:t>Remain calm during challenges</a:t>
            </a:r>
            <a:endParaRPr dirty="0">
              <a:solidFill>
                <a:schemeClr val="dk1"/>
              </a:solidFill>
              <a:latin typeface="Arial"/>
              <a:ea typeface="Arial"/>
              <a:cs typeface="Arial"/>
              <a:sym typeface="Arial"/>
            </a:endParaRPr>
          </a:p>
          <a:p>
            <a:pPr marL="457200" lvl="0" indent="-342900" algn="l" rtl="0">
              <a:lnSpc>
                <a:spcPct val="115000"/>
              </a:lnSpc>
              <a:spcBef>
                <a:spcPts val="0"/>
              </a:spcBef>
              <a:spcAft>
                <a:spcPts val="0"/>
              </a:spcAft>
              <a:buClr>
                <a:schemeClr val="dk1"/>
              </a:buClr>
              <a:buSzPts val="1800"/>
              <a:buFont typeface="Arial"/>
              <a:buChar char="•"/>
            </a:pPr>
            <a:r>
              <a:rPr lang="en-US" dirty="0">
                <a:solidFill>
                  <a:schemeClr val="dk1"/>
                </a:solidFill>
                <a:latin typeface="Arial"/>
                <a:ea typeface="Arial"/>
                <a:cs typeface="Arial"/>
                <a:sym typeface="Arial"/>
              </a:rPr>
              <a:t>Offer encouragement when exhausted</a:t>
            </a:r>
            <a:endParaRPr dirty="0">
              <a:solidFill>
                <a:schemeClr val="dk1"/>
              </a:solidFill>
              <a:latin typeface="Arial"/>
              <a:ea typeface="Arial"/>
              <a:cs typeface="Arial"/>
              <a:sym typeface="Arial"/>
            </a:endParaRPr>
          </a:p>
          <a:p>
            <a:pPr marL="457200" lvl="0" indent="-342900" algn="l" rtl="0">
              <a:lnSpc>
                <a:spcPct val="115000"/>
              </a:lnSpc>
              <a:spcBef>
                <a:spcPts val="0"/>
              </a:spcBef>
              <a:spcAft>
                <a:spcPts val="0"/>
              </a:spcAft>
              <a:buClr>
                <a:schemeClr val="dk1"/>
              </a:buClr>
              <a:buSzPts val="1800"/>
              <a:buFont typeface="Arial"/>
              <a:buChar char="•"/>
            </a:pPr>
            <a:r>
              <a:rPr lang="en-US" dirty="0">
                <a:solidFill>
                  <a:schemeClr val="dk1"/>
                </a:solidFill>
                <a:latin typeface="Arial"/>
                <a:ea typeface="Arial"/>
                <a:cs typeface="Arial"/>
                <a:sym typeface="Arial"/>
              </a:rPr>
              <a:t>Show empathy while managing workload</a:t>
            </a:r>
            <a:endParaRPr dirty="0">
              <a:solidFill>
                <a:schemeClr val="dk1"/>
              </a:solidFill>
              <a:latin typeface="Arial"/>
              <a:ea typeface="Arial"/>
              <a:cs typeface="Arial"/>
              <a:sym typeface="Arial"/>
            </a:endParaRPr>
          </a:p>
          <a:p>
            <a:pPr marL="0" lvl="0" indent="0" algn="l" rtl="0">
              <a:lnSpc>
                <a:spcPct val="115000"/>
              </a:lnSpc>
              <a:spcBef>
                <a:spcPts val="1100"/>
              </a:spcBef>
              <a:spcAft>
                <a:spcPts val="0"/>
              </a:spcAft>
              <a:buNone/>
            </a:pPr>
            <a:endParaRPr sz="700" dirty="0">
              <a:solidFill>
                <a:schemeClr val="dk1"/>
              </a:solidFill>
              <a:latin typeface="Arial"/>
              <a:ea typeface="Arial"/>
              <a:cs typeface="Arial"/>
              <a:sym typeface="Arial"/>
            </a:endParaRPr>
          </a:p>
          <a:p>
            <a:pPr marL="0" lvl="0" indent="0" algn="l" rtl="0">
              <a:lnSpc>
                <a:spcPct val="115000"/>
              </a:lnSpc>
              <a:spcBef>
                <a:spcPts val="1100"/>
              </a:spcBef>
              <a:spcAft>
                <a:spcPts val="0"/>
              </a:spcAft>
              <a:buNone/>
            </a:pPr>
            <a:r>
              <a:rPr lang="en-US" dirty="0">
                <a:solidFill>
                  <a:schemeClr val="dk1"/>
                </a:solidFill>
                <a:latin typeface="Arial"/>
                <a:ea typeface="Arial"/>
                <a:cs typeface="Arial"/>
                <a:sym typeface="Arial"/>
              </a:rPr>
              <a:t>In the classroom, this means the teacher:</a:t>
            </a:r>
            <a:endParaRPr dirty="0">
              <a:solidFill>
                <a:srgbClr val="333333"/>
              </a:solidFill>
              <a:latin typeface="Arial"/>
              <a:ea typeface="Arial"/>
              <a:cs typeface="Arial"/>
              <a:sym typeface="Arial"/>
            </a:endParaRPr>
          </a:p>
          <a:p>
            <a:pPr marL="228600" lvl="0" indent="-228600" algn="l" rtl="0">
              <a:spcBef>
                <a:spcPts val="1100"/>
              </a:spcBef>
              <a:spcAft>
                <a:spcPts val="0"/>
              </a:spcAft>
              <a:buClr>
                <a:srgbClr val="333333"/>
              </a:buClr>
              <a:buSzPts val="1800"/>
              <a:buFont typeface="Arial"/>
              <a:buChar char="•"/>
            </a:pPr>
            <a:r>
              <a:rPr lang="en-US" dirty="0">
                <a:solidFill>
                  <a:srgbClr val="333333"/>
                </a:solidFill>
                <a:latin typeface="Arial"/>
                <a:ea typeface="Arial"/>
                <a:cs typeface="Arial"/>
                <a:sym typeface="Arial"/>
              </a:rPr>
              <a:t>Regulated their emotions</a:t>
            </a:r>
            <a:endParaRPr dirty="0">
              <a:solidFill>
                <a:srgbClr val="333333"/>
              </a:solidFill>
              <a:latin typeface="Arial"/>
              <a:ea typeface="Arial"/>
              <a:cs typeface="Arial"/>
              <a:sym typeface="Arial"/>
            </a:endParaRPr>
          </a:p>
          <a:p>
            <a:pPr marL="228600" lvl="0" indent="-228600" algn="l" rtl="0">
              <a:spcBef>
                <a:spcPts val="0"/>
              </a:spcBef>
              <a:spcAft>
                <a:spcPts val="0"/>
              </a:spcAft>
              <a:buClr>
                <a:srgbClr val="333333"/>
              </a:buClr>
              <a:buSzPts val="1800"/>
              <a:buFont typeface="Arial"/>
              <a:buChar char="•"/>
            </a:pPr>
            <a:r>
              <a:rPr lang="en-US" dirty="0">
                <a:solidFill>
                  <a:srgbClr val="333333"/>
                </a:solidFill>
                <a:latin typeface="Arial"/>
                <a:ea typeface="Arial"/>
                <a:cs typeface="Arial"/>
                <a:sym typeface="Arial"/>
              </a:rPr>
              <a:t>Does relationship work</a:t>
            </a:r>
            <a:endParaRPr dirty="0">
              <a:solidFill>
                <a:srgbClr val="333333"/>
              </a:solidFill>
              <a:latin typeface="Arial"/>
              <a:ea typeface="Arial"/>
              <a:cs typeface="Arial"/>
              <a:sym typeface="Arial"/>
            </a:endParaRPr>
          </a:p>
          <a:p>
            <a:pPr marL="228600" lvl="0" indent="-228600" algn="l" rtl="0">
              <a:spcBef>
                <a:spcPts val="0"/>
              </a:spcBef>
              <a:spcAft>
                <a:spcPts val="0"/>
              </a:spcAft>
              <a:buClr>
                <a:srgbClr val="333333"/>
              </a:buClr>
              <a:buSzPts val="1800"/>
              <a:buFont typeface="Arial"/>
              <a:buChar char="•"/>
            </a:pPr>
            <a:r>
              <a:rPr lang="en-US" dirty="0">
                <a:solidFill>
                  <a:srgbClr val="333333"/>
                </a:solidFill>
                <a:latin typeface="Arial"/>
                <a:ea typeface="Arial"/>
                <a:cs typeface="Arial"/>
                <a:sym typeface="Arial"/>
              </a:rPr>
              <a:t>Uses a professional persona</a:t>
            </a:r>
            <a:endParaRPr dirty="0">
              <a:solidFill>
                <a:srgbClr val="333333"/>
              </a:solidFill>
              <a:latin typeface="Arial"/>
              <a:ea typeface="Arial"/>
              <a:cs typeface="Arial"/>
              <a:sym typeface="Arial"/>
            </a:endParaRPr>
          </a:p>
          <a:p>
            <a:pPr marL="457200" lvl="0" indent="0" algn="l" rtl="0">
              <a:spcBef>
                <a:spcPts val="0"/>
              </a:spcBef>
              <a:spcAft>
                <a:spcPts val="0"/>
              </a:spcAft>
              <a:buNone/>
            </a:pPr>
            <a:r>
              <a:rPr lang="en-US" dirty="0">
                <a:solidFill>
                  <a:srgbClr val="333333"/>
                </a:solidFill>
                <a:latin typeface="Arial"/>
                <a:ea typeface="Arial"/>
                <a:cs typeface="Arial"/>
                <a:sym typeface="Arial"/>
              </a:rPr>
              <a:t>Hochschild (1983)</a:t>
            </a:r>
            <a:endParaRPr dirty="0">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p27"/>
          <p:cNvSpPr txBox="1">
            <a:spLocks noGrp="1"/>
          </p:cNvSpPr>
          <p:nvPr>
            <p:ph type="title"/>
          </p:nvPr>
        </p:nvSpPr>
        <p:spPr>
          <a:xfrm>
            <a:off x="608399" y="540700"/>
            <a:ext cx="9442200" cy="13209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r>
              <a:rPr lang="en-US" dirty="0"/>
              <a:t>Visible vs Invisible Work - Sorting Activity </a:t>
            </a:r>
            <a:endParaRPr dirty="0"/>
          </a:p>
        </p:txBody>
      </p:sp>
      <p:graphicFrame>
        <p:nvGraphicFramePr>
          <p:cNvPr id="208" name="Google Shape;208;p27"/>
          <p:cNvGraphicFramePr/>
          <p:nvPr>
            <p:extLst>
              <p:ext uri="{D42A27DB-BD31-4B8C-83A1-F6EECF244321}">
                <p14:modId xmlns:p14="http://schemas.microsoft.com/office/powerpoint/2010/main" val="745318632"/>
              </p:ext>
            </p:extLst>
          </p:nvPr>
        </p:nvGraphicFramePr>
        <p:xfrm>
          <a:off x="677325" y="1726263"/>
          <a:ext cx="9097500" cy="3017340"/>
        </p:xfrm>
        <a:graphic>
          <a:graphicData uri="http://schemas.openxmlformats.org/drawingml/2006/table">
            <a:tbl>
              <a:tblPr>
                <a:noFill/>
                <a:tableStyleId>{E27D3FF7-C95E-4A21-9C00-848E07819DEA}</a:tableStyleId>
              </a:tblPr>
              <a:tblGrid>
                <a:gridCol w="4485525">
                  <a:extLst>
                    <a:ext uri="{9D8B030D-6E8A-4147-A177-3AD203B41FA5}">
                      <a16:colId xmlns:a16="http://schemas.microsoft.com/office/drawing/2014/main" val="20000"/>
                    </a:ext>
                  </a:extLst>
                </a:gridCol>
                <a:gridCol w="4611975">
                  <a:extLst>
                    <a:ext uri="{9D8B030D-6E8A-4147-A177-3AD203B41FA5}">
                      <a16:colId xmlns:a16="http://schemas.microsoft.com/office/drawing/2014/main" val="20001"/>
                    </a:ext>
                  </a:extLst>
                </a:gridCol>
              </a:tblGrid>
              <a:tr h="0">
                <a:tc>
                  <a:txBody>
                    <a:bodyPr/>
                    <a:lstStyle/>
                    <a:p>
                      <a:pPr marL="0" lvl="0" indent="0" algn="l" rtl="0">
                        <a:spcBef>
                          <a:spcPts val="0"/>
                        </a:spcBef>
                        <a:spcAft>
                          <a:spcPts val="0"/>
                        </a:spcAft>
                        <a:buClr>
                          <a:schemeClr val="dk1"/>
                        </a:buClr>
                        <a:buSzPts val="1100"/>
                        <a:buFont typeface="Arial"/>
                        <a:buNone/>
                      </a:pPr>
                      <a:r>
                        <a:rPr lang="en-US" sz="1800" dirty="0">
                          <a:solidFill>
                            <a:schemeClr val="dk1"/>
                          </a:solidFill>
                        </a:rPr>
                        <a:t>Managing learner anxiety</a:t>
                      </a:r>
                      <a:endParaRPr sz="1800" b="1" dirty="0"/>
                    </a:p>
                  </a:txBody>
                  <a:tcPr marL="91425" marR="91425" marT="91425" marB="91425">
                    <a:solidFill>
                      <a:schemeClr val="lt1"/>
                    </a:solidFill>
                  </a:tcPr>
                </a:tc>
                <a:tc>
                  <a:txBody>
                    <a:bodyPr/>
                    <a:lstStyle/>
                    <a:p>
                      <a:pPr marL="0" lvl="0" indent="0" algn="l" rtl="0">
                        <a:spcBef>
                          <a:spcPts val="0"/>
                        </a:spcBef>
                        <a:spcAft>
                          <a:spcPts val="0"/>
                        </a:spcAft>
                        <a:buClr>
                          <a:schemeClr val="dk1"/>
                        </a:buClr>
                        <a:buSzPts val="1100"/>
                        <a:buFont typeface="Arial"/>
                        <a:buNone/>
                      </a:pPr>
                      <a:r>
                        <a:rPr lang="en-US" sz="1800" dirty="0">
                          <a:solidFill>
                            <a:schemeClr val="dk1"/>
                          </a:solidFill>
                        </a:rPr>
                        <a:t>Assessment</a:t>
                      </a:r>
                      <a:endParaRPr sz="1800" b="1" dirty="0"/>
                    </a:p>
                  </a:txBody>
                  <a:tcPr marL="91425" marR="91425" marT="91425" marB="91425">
                    <a:solidFill>
                      <a:schemeClr val="lt1"/>
                    </a:solidFill>
                  </a:tcPr>
                </a:tc>
                <a:extLst>
                  <a:ext uri="{0D108BD9-81ED-4DB2-BD59-A6C34878D82A}">
                    <a16:rowId xmlns:a16="http://schemas.microsoft.com/office/drawing/2014/main" val="10000"/>
                  </a:ext>
                </a:extLst>
              </a:tr>
              <a:tr h="381000">
                <a:tc>
                  <a:txBody>
                    <a:bodyPr/>
                    <a:lstStyle/>
                    <a:p>
                      <a:pPr marL="0" lvl="0" indent="0" algn="l" rtl="0">
                        <a:spcBef>
                          <a:spcPts val="0"/>
                        </a:spcBef>
                        <a:spcAft>
                          <a:spcPts val="0"/>
                        </a:spcAft>
                        <a:buNone/>
                      </a:pPr>
                      <a:r>
                        <a:rPr lang="en-US" sz="1800" dirty="0"/>
                        <a:t>Lesson Planning</a:t>
                      </a:r>
                      <a:endParaRPr sz="1800" dirty="0"/>
                    </a:p>
                  </a:txBody>
                  <a:tcPr marL="91425" marR="91425" marT="91425" marB="91425">
                    <a:solidFill>
                      <a:schemeClr val="lt1"/>
                    </a:solidFill>
                  </a:tcPr>
                </a:tc>
                <a:tc>
                  <a:txBody>
                    <a:bodyPr/>
                    <a:lstStyle/>
                    <a:p>
                      <a:pPr marL="0" lvl="0" indent="0" algn="l" rtl="0">
                        <a:spcBef>
                          <a:spcPts val="0"/>
                        </a:spcBef>
                        <a:spcAft>
                          <a:spcPts val="0"/>
                        </a:spcAft>
                        <a:buNone/>
                      </a:pPr>
                      <a:r>
                        <a:rPr lang="en-US" sz="1800" dirty="0"/>
                        <a:t>Pretending to be an emotion in class e.g. “happy/ smiling but feel stressed”</a:t>
                      </a:r>
                      <a:endParaRPr sz="1800" dirty="0"/>
                    </a:p>
                  </a:txBody>
                  <a:tcPr marL="91425" marR="91425" marT="91425" marB="91425">
                    <a:solidFill>
                      <a:schemeClr val="lt1"/>
                    </a:solidFill>
                  </a:tcPr>
                </a:tc>
                <a:extLst>
                  <a:ext uri="{0D108BD9-81ED-4DB2-BD59-A6C34878D82A}">
                    <a16:rowId xmlns:a16="http://schemas.microsoft.com/office/drawing/2014/main" val="10001"/>
                  </a:ext>
                </a:extLst>
              </a:tr>
              <a:tr h="381000">
                <a:tc>
                  <a:txBody>
                    <a:bodyPr/>
                    <a:lstStyle/>
                    <a:p>
                      <a:pPr marL="0" lvl="0" indent="0" algn="l" rtl="0">
                        <a:spcBef>
                          <a:spcPts val="0"/>
                        </a:spcBef>
                        <a:spcAft>
                          <a:spcPts val="0"/>
                        </a:spcAft>
                        <a:buNone/>
                      </a:pPr>
                      <a:r>
                        <a:rPr lang="en-US" sz="1800" dirty="0"/>
                        <a:t>Teaching</a:t>
                      </a:r>
                      <a:endParaRPr sz="1800" dirty="0"/>
                    </a:p>
                  </a:txBody>
                  <a:tcPr marL="91425" marR="91425" marT="91425" marB="91425">
                    <a:solidFill>
                      <a:schemeClr val="lt1"/>
                    </a:solidFill>
                  </a:tcPr>
                </a:tc>
                <a:tc>
                  <a:txBody>
                    <a:bodyPr/>
                    <a:lstStyle/>
                    <a:p>
                      <a:pPr marL="0" lvl="0" indent="0" algn="l" rtl="0">
                        <a:spcBef>
                          <a:spcPts val="0"/>
                        </a:spcBef>
                        <a:spcAft>
                          <a:spcPts val="0"/>
                        </a:spcAft>
                        <a:buClr>
                          <a:schemeClr val="dk1"/>
                        </a:buClr>
                        <a:buSzPts val="1100"/>
                        <a:buFont typeface="Arial"/>
                        <a:buNone/>
                      </a:pPr>
                      <a:r>
                        <a:rPr lang="en-US" sz="1800" dirty="0">
                          <a:solidFill>
                            <a:schemeClr val="dk1"/>
                          </a:solidFill>
                        </a:rPr>
                        <a:t>Admin</a:t>
                      </a:r>
                      <a:endParaRPr sz="1800" dirty="0"/>
                    </a:p>
                  </a:txBody>
                  <a:tcPr marL="91425" marR="91425" marT="91425" marB="91425">
                    <a:solidFill>
                      <a:schemeClr val="lt1"/>
                    </a:solidFill>
                  </a:tcPr>
                </a:tc>
                <a:extLst>
                  <a:ext uri="{0D108BD9-81ED-4DB2-BD59-A6C34878D82A}">
                    <a16:rowId xmlns:a16="http://schemas.microsoft.com/office/drawing/2014/main" val="10002"/>
                  </a:ext>
                </a:extLst>
              </a:tr>
              <a:tr h="381000">
                <a:tc>
                  <a:txBody>
                    <a:bodyPr/>
                    <a:lstStyle/>
                    <a:p>
                      <a:pPr marL="0" lvl="0" indent="0" algn="l" rtl="0">
                        <a:spcBef>
                          <a:spcPts val="0"/>
                        </a:spcBef>
                        <a:spcAft>
                          <a:spcPts val="0"/>
                        </a:spcAft>
                        <a:buClr>
                          <a:schemeClr val="dk1"/>
                        </a:buClr>
                        <a:buSzPts val="1100"/>
                        <a:buFont typeface="Arial"/>
                        <a:buNone/>
                      </a:pPr>
                      <a:r>
                        <a:rPr lang="en-US" sz="1800" dirty="0">
                          <a:solidFill>
                            <a:schemeClr val="dk1"/>
                          </a:solidFill>
                        </a:rPr>
                        <a:t>Carrying concerns home</a:t>
                      </a:r>
                      <a:endParaRPr sz="1800" dirty="0"/>
                    </a:p>
                  </a:txBody>
                  <a:tcPr marL="91425" marR="91425" marT="91425" marB="91425">
                    <a:lnB w="9525" cap="flat" cmpd="sng">
                      <a:solidFill>
                        <a:srgbClr val="9E9E9E"/>
                      </a:solidFill>
                      <a:prstDash val="solid"/>
                      <a:round/>
                      <a:headEnd type="none" w="sm" len="sm"/>
                      <a:tailEnd type="none" w="sm" len="sm"/>
                    </a:lnB>
                    <a:solidFill>
                      <a:schemeClr val="lt1"/>
                    </a:solidFill>
                  </a:tcPr>
                </a:tc>
                <a:tc>
                  <a:txBody>
                    <a:bodyPr/>
                    <a:lstStyle/>
                    <a:p>
                      <a:pPr marL="0" lvl="0" indent="0" algn="l" rtl="0">
                        <a:spcBef>
                          <a:spcPts val="0"/>
                        </a:spcBef>
                        <a:spcAft>
                          <a:spcPts val="0"/>
                        </a:spcAft>
                        <a:buClr>
                          <a:schemeClr val="dk1"/>
                        </a:buClr>
                        <a:buSzPts val="1100"/>
                        <a:buFont typeface="Arial"/>
                        <a:buNone/>
                      </a:pPr>
                      <a:r>
                        <a:rPr lang="en-US" sz="1800" dirty="0">
                          <a:solidFill>
                            <a:schemeClr val="dk1"/>
                          </a:solidFill>
                        </a:rPr>
                        <a:t>Meetings</a:t>
                      </a:r>
                      <a:endParaRPr sz="1800" dirty="0"/>
                    </a:p>
                  </a:txBody>
                  <a:tcPr marL="91425" marR="91425" marT="91425" marB="91425">
                    <a:solidFill>
                      <a:schemeClr val="lt1"/>
                    </a:solidFill>
                  </a:tcPr>
                </a:tc>
                <a:extLst>
                  <a:ext uri="{0D108BD9-81ED-4DB2-BD59-A6C34878D82A}">
                    <a16:rowId xmlns:a16="http://schemas.microsoft.com/office/drawing/2014/main" val="10003"/>
                  </a:ext>
                </a:extLst>
              </a:tr>
              <a:tr h="381000">
                <a:tc>
                  <a:txBody>
                    <a:bodyPr/>
                    <a:lstStyle/>
                    <a:p>
                      <a:pPr marL="0" lvl="0" indent="0" algn="l" rtl="0">
                        <a:spcBef>
                          <a:spcPts val="0"/>
                        </a:spcBef>
                        <a:spcAft>
                          <a:spcPts val="0"/>
                        </a:spcAft>
                        <a:buNone/>
                      </a:pPr>
                      <a:r>
                        <a:rPr lang="en-US" sz="1800" dirty="0"/>
                        <a:t>Meetings</a:t>
                      </a:r>
                      <a:endParaRPr sz="1800" dirty="0"/>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US" sz="1800" dirty="0"/>
                        <a:t>Processing disclosures</a:t>
                      </a:r>
                      <a:endParaRPr sz="1800" dirty="0"/>
                    </a:p>
                  </a:txBody>
                  <a:tcPr marL="91425" marR="91425" marT="91425" marB="91425">
                    <a:lnL w="9525" cap="flat" cmpd="sng">
                      <a:solidFill>
                        <a:srgbClr val="9E9E9E"/>
                      </a:solidFill>
                      <a:prstDash val="solid"/>
                      <a:round/>
                      <a:headEnd type="none" w="sm" len="sm"/>
                      <a:tailEnd type="none" w="sm" len="sm"/>
                    </a:lnL>
                    <a:solidFill>
                      <a:schemeClr val="lt1"/>
                    </a:solidFill>
                  </a:tcPr>
                </a:tc>
                <a:extLst>
                  <a:ext uri="{0D108BD9-81ED-4DB2-BD59-A6C34878D82A}">
                    <a16:rowId xmlns:a16="http://schemas.microsoft.com/office/drawing/2014/main" val="10004"/>
                  </a:ext>
                </a:extLst>
              </a:tr>
              <a:tr h="381000">
                <a:tc>
                  <a:txBody>
                    <a:bodyPr/>
                    <a:lstStyle/>
                    <a:p>
                      <a:pPr marL="0" lvl="0" indent="0" algn="l" rtl="0">
                        <a:spcBef>
                          <a:spcPts val="0"/>
                        </a:spcBef>
                        <a:spcAft>
                          <a:spcPts val="0"/>
                        </a:spcAft>
                        <a:buNone/>
                      </a:pPr>
                      <a:r>
                        <a:rPr lang="en-US" sz="1800" dirty="0">
                          <a:solidFill>
                            <a:schemeClr val="dk1"/>
                          </a:solidFill>
                        </a:rPr>
                        <a:t>Reassuring and encouraging learners</a:t>
                      </a:r>
                      <a:endParaRPr sz="1800" dirty="0"/>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1"/>
                    </a:solidFill>
                  </a:tcPr>
                </a:tc>
                <a:tc>
                  <a:txBody>
                    <a:bodyPr/>
                    <a:lstStyle/>
                    <a:p>
                      <a:pPr marL="0" lvl="0" indent="0" algn="l" rtl="0">
                        <a:spcBef>
                          <a:spcPts val="0"/>
                        </a:spcBef>
                        <a:spcAft>
                          <a:spcPts val="0"/>
                        </a:spcAft>
                        <a:buClr>
                          <a:schemeClr val="dk1"/>
                        </a:buClr>
                        <a:buSzPts val="1100"/>
                        <a:buFont typeface="Arial"/>
                        <a:buNone/>
                      </a:pPr>
                      <a:r>
                        <a:rPr lang="en-US" sz="1800" dirty="0">
                          <a:solidFill>
                            <a:schemeClr val="dk1"/>
                          </a:solidFill>
                        </a:rPr>
                        <a:t>Building trust</a:t>
                      </a:r>
                      <a:endParaRPr sz="1800" dirty="0"/>
                    </a:p>
                  </a:txBody>
                  <a:tcPr marL="91425" marR="91425" marT="91425" marB="91425">
                    <a:lnL w="9525" cap="flat" cmpd="sng">
                      <a:solidFill>
                        <a:srgbClr val="9E9E9E"/>
                      </a:solidFill>
                      <a:prstDash val="solid"/>
                      <a:round/>
                      <a:headEnd type="none" w="sm" len="sm"/>
                      <a:tailEnd type="none" w="sm" len="sm"/>
                    </a:lnL>
                    <a:solidFill>
                      <a:schemeClr val="lt1"/>
                    </a:solid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p28"/>
          <p:cNvSpPr txBox="1">
            <a:spLocks noGrp="1"/>
          </p:cNvSpPr>
          <p:nvPr>
            <p:ph type="title"/>
          </p:nvPr>
        </p:nvSpPr>
        <p:spPr>
          <a:xfrm>
            <a:off x="677334" y="609600"/>
            <a:ext cx="8596800" cy="13209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r>
              <a:rPr lang="en-US" dirty="0"/>
              <a:t>Visible vs Invisible Work </a:t>
            </a:r>
            <a:endParaRPr dirty="0"/>
          </a:p>
        </p:txBody>
      </p:sp>
      <p:graphicFrame>
        <p:nvGraphicFramePr>
          <p:cNvPr id="215" name="Google Shape;215;p28"/>
          <p:cNvGraphicFramePr/>
          <p:nvPr>
            <p:extLst>
              <p:ext uri="{D42A27DB-BD31-4B8C-83A1-F6EECF244321}">
                <p14:modId xmlns:p14="http://schemas.microsoft.com/office/powerpoint/2010/main" val="4153886560"/>
              </p:ext>
            </p:extLst>
          </p:nvPr>
        </p:nvGraphicFramePr>
        <p:xfrm>
          <a:off x="685450" y="1828975"/>
          <a:ext cx="8580550" cy="3474510"/>
        </p:xfrm>
        <a:graphic>
          <a:graphicData uri="http://schemas.openxmlformats.org/drawingml/2006/table">
            <a:tbl>
              <a:tblPr>
                <a:noFill/>
                <a:tableStyleId>{E27D3FF7-C95E-4A21-9C00-848E07819DEA}</a:tableStyleId>
              </a:tblPr>
              <a:tblGrid>
                <a:gridCol w="3404850">
                  <a:extLst>
                    <a:ext uri="{9D8B030D-6E8A-4147-A177-3AD203B41FA5}">
                      <a16:colId xmlns:a16="http://schemas.microsoft.com/office/drawing/2014/main" val="20000"/>
                    </a:ext>
                  </a:extLst>
                </a:gridCol>
                <a:gridCol w="5175700">
                  <a:extLst>
                    <a:ext uri="{9D8B030D-6E8A-4147-A177-3AD203B41FA5}">
                      <a16:colId xmlns:a16="http://schemas.microsoft.com/office/drawing/2014/main" val="20001"/>
                    </a:ext>
                  </a:extLst>
                </a:gridCol>
              </a:tblGrid>
              <a:tr h="381000">
                <a:tc>
                  <a:txBody>
                    <a:bodyPr/>
                    <a:lstStyle/>
                    <a:p>
                      <a:pPr marL="0" lvl="0" indent="0" algn="l" rtl="0">
                        <a:spcBef>
                          <a:spcPts val="0"/>
                        </a:spcBef>
                        <a:spcAft>
                          <a:spcPts val="0"/>
                        </a:spcAft>
                        <a:buNone/>
                      </a:pPr>
                      <a:r>
                        <a:rPr lang="en-US" sz="1800" b="1" dirty="0"/>
                        <a:t>Visible</a:t>
                      </a:r>
                      <a:endParaRPr sz="1800" b="1" dirty="0"/>
                    </a:p>
                  </a:txBody>
                  <a:tcPr marL="91425" marR="91425" marT="91425" marB="91425"/>
                </a:tc>
                <a:tc>
                  <a:txBody>
                    <a:bodyPr/>
                    <a:lstStyle/>
                    <a:p>
                      <a:pPr marL="0" lvl="0" indent="0" algn="l" rtl="0">
                        <a:spcBef>
                          <a:spcPts val="0"/>
                        </a:spcBef>
                        <a:spcAft>
                          <a:spcPts val="0"/>
                        </a:spcAft>
                        <a:buNone/>
                      </a:pPr>
                      <a:r>
                        <a:rPr lang="en-US" sz="1800" b="1" dirty="0"/>
                        <a:t>Invisible</a:t>
                      </a:r>
                      <a:endParaRPr sz="1800" b="1" dirty="0"/>
                    </a:p>
                  </a:txBody>
                  <a:tcPr marL="91425" marR="91425" marT="91425" marB="91425"/>
                </a:tc>
                <a:extLst>
                  <a:ext uri="{0D108BD9-81ED-4DB2-BD59-A6C34878D82A}">
                    <a16:rowId xmlns:a16="http://schemas.microsoft.com/office/drawing/2014/main" val="10000"/>
                  </a:ext>
                </a:extLst>
              </a:tr>
              <a:tr h="381000">
                <a:tc>
                  <a:txBody>
                    <a:bodyPr/>
                    <a:lstStyle/>
                    <a:p>
                      <a:pPr marL="0" lvl="0" indent="0" algn="l" rtl="0">
                        <a:spcBef>
                          <a:spcPts val="0"/>
                        </a:spcBef>
                        <a:spcAft>
                          <a:spcPts val="0"/>
                        </a:spcAft>
                        <a:buNone/>
                      </a:pPr>
                      <a:r>
                        <a:rPr lang="en-US" sz="1800" dirty="0"/>
                        <a:t>Lesson Planning</a:t>
                      </a:r>
                      <a:endParaRPr sz="1800" dirty="0"/>
                    </a:p>
                  </a:txBody>
                  <a:tcPr marL="91425" marR="91425" marT="91425" marB="91425"/>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800" dirty="0"/>
                        <a:t>Pretending to be an emotion in class e.g. “happy/ smiling but feel stressed”</a:t>
                      </a:r>
                    </a:p>
                  </a:txBody>
                  <a:tcPr marL="91425" marR="91425" marT="91425" marB="91425"/>
                </a:tc>
                <a:extLst>
                  <a:ext uri="{0D108BD9-81ED-4DB2-BD59-A6C34878D82A}">
                    <a16:rowId xmlns:a16="http://schemas.microsoft.com/office/drawing/2014/main" val="10001"/>
                  </a:ext>
                </a:extLst>
              </a:tr>
              <a:tr h="381000">
                <a:tc>
                  <a:txBody>
                    <a:bodyPr/>
                    <a:lstStyle/>
                    <a:p>
                      <a:pPr marL="0" lvl="0" indent="0" algn="l" rtl="0">
                        <a:spcBef>
                          <a:spcPts val="0"/>
                        </a:spcBef>
                        <a:spcAft>
                          <a:spcPts val="0"/>
                        </a:spcAft>
                        <a:buNone/>
                      </a:pPr>
                      <a:r>
                        <a:rPr lang="en-US" sz="1800" dirty="0"/>
                        <a:t>Teaching</a:t>
                      </a:r>
                      <a:endParaRPr sz="1800" dirty="0"/>
                    </a:p>
                  </a:txBody>
                  <a:tcPr marL="91425" marR="91425" marT="91425" marB="91425"/>
                </a:tc>
                <a:tc>
                  <a:txBody>
                    <a:bodyPr/>
                    <a:lstStyle/>
                    <a:p>
                      <a:pPr marL="0" lvl="0" indent="0" algn="l" rtl="0">
                        <a:spcBef>
                          <a:spcPts val="0"/>
                        </a:spcBef>
                        <a:spcAft>
                          <a:spcPts val="0"/>
                        </a:spcAft>
                        <a:buNone/>
                      </a:pPr>
                      <a:r>
                        <a:rPr lang="en-US" sz="1800" dirty="0"/>
                        <a:t>Managing learner anxiety</a:t>
                      </a:r>
                      <a:endParaRPr sz="1800" dirty="0"/>
                    </a:p>
                  </a:txBody>
                  <a:tcPr marL="91425" marR="91425" marT="91425" marB="91425"/>
                </a:tc>
                <a:extLst>
                  <a:ext uri="{0D108BD9-81ED-4DB2-BD59-A6C34878D82A}">
                    <a16:rowId xmlns:a16="http://schemas.microsoft.com/office/drawing/2014/main" val="10002"/>
                  </a:ext>
                </a:extLst>
              </a:tr>
              <a:tr h="381000">
                <a:tc>
                  <a:txBody>
                    <a:bodyPr/>
                    <a:lstStyle/>
                    <a:p>
                      <a:pPr marL="0" lvl="0" indent="0" algn="l" rtl="0">
                        <a:spcBef>
                          <a:spcPts val="0"/>
                        </a:spcBef>
                        <a:spcAft>
                          <a:spcPts val="0"/>
                        </a:spcAft>
                        <a:buNone/>
                      </a:pPr>
                      <a:r>
                        <a:rPr lang="en-US" sz="1800" dirty="0"/>
                        <a:t>Assessment</a:t>
                      </a:r>
                      <a:endParaRPr sz="1800" dirty="0"/>
                    </a:p>
                  </a:txBody>
                  <a:tcPr marL="91425" marR="91425" marT="91425" marB="91425"/>
                </a:tc>
                <a:tc>
                  <a:txBody>
                    <a:bodyPr/>
                    <a:lstStyle/>
                    <a:p>
                      <a:pPr marL="0" lvl="0" indent="0" algn="l" rtl="0">
                        <a:spcBef>
                          <a:spcPts val="0"/>
                        </a:spcBef>
                        <a:spcAft>
                          <a:spcPts val="0"/>
                        </a:spcAft>
                        <a:buNone/>
                      </a:pPr>
                      <a:r>
                        <a:rPr lang="en-US" sz="1800" dirty="0"/>
                        <a:t>Reassuring and encouraging learners</a:t>
                      </a:r>
                      <a:endParaRPr sz="1800" dirty="0"/>
                    </a:p>
                  </a:txBody>
                  <a:tcPr marL="91425" marR="91425" marT="91425" marB="91425"/>
                </a:tc>
                <a:extLst>
                  <a:ext uri="{0D108BD9-81ED-4DB2-BD59-A6C34878D82A}">
                    <a16:rowId xmlns:a16="http://schemas.microsoft.com/office/drawing/2014/main" val="10003"/>
                  </a:ext>
                </a:extLst>
              </a:tr>
              <a:tr h="381000">
                <a:tc>
                  <a:txBody>
                    <a:bodyPr/>
                    <a:lstStyle/>
                    <a:p>
                      <a:pPr marL="0" lvl="0" indent="0" algn="l" rtl="0">
                        <a:spcBef>
                          <a:spcPts val="0"/>
                        </a:spcBef>
                        <a:spcAft>
                          <a:spcPts val="0"/>
                        </a:spcAft>
                        <a:buNone/>
                      </a:pPr>
                      <a:r>
                        <a:rPr lang="en-US" sz="1800" dirty="0"/>
                        <a:t>Admin</a:t>
                      </a:r>
                      <a:endParaRPr sz="1800" dirty="0"/>
                    </a:p>
                  </a:txBody>
                  <a:tcPr marL="91425" marR="91425" marT="91425" marB="91425"/>
                </a:tc>
                <a:tc>
                  <a:txBody>
                    <a:bodyPr/>
                    <a:lstStyle/>
                    <a:p>
                      <a:pPr marL="0" lvl="0" indent="0" algn="l" rtl="0">
                        <a:spcBef>
                          <a:spcPts val="0"/>
                        </a:spcBef>
                        <a:spcAft>
                          <a:spcPts val="0"/>
                        </a:spcAft>
                        <a:buNone/>
                      </a:pPr>
                      <a:r>
                        <a:rPr lang="en-US" sz="1800" dirty="0"/>
                        <a:t>Processing disclosures</a:t>
                      </a:r>
                      <a:endParaRPr sz="1800" dirty="0"/>
                    </a:p>
                  </a:txBody>
                  <a:tcPr marL="91425" marR="91425" marT="91425" marB="91425"/>
                </a:tc>
                <a:extLst>
                  <a:ext uri="{0D108BD9-81ED-4DB2-BD59-A6C34878D82A}">
                    <a16:rowId xmlns:a16="http://schemas.microsoft.com/office/drawing/2014/main" val="10004"/>
                  </a:ext>
                </a:extLst>
              </a:tr>
              <a:tr h="381000">
                <a:tc>
                  <a:txBody>
                    <a:bodyPr/>
                    <a:lstStyle/>
                    <a:p>
                      <a:pPr marL="0" lvl="0" indent="0" algn="l" rtl="0">
                        <a:spcBef>
                          <a:spcPts val="0"/>
                        </a:spcBef>
                        <a:spcAft>
                          <a:spcPts val="0"/>
                        </a:spcAft>
                        <a:buNone/>
                      </a:pPr>
                      <a:r>
                        <a:rPr lang="en-US" sz="1800" dirty="0"/>
                        <a:t>Meetings</a:t>
                      </a:r>
                      <a:endParaRPr sz="1800" dirty="0"/>
                    </a:p>
                  </a:txBody>
                  <a:tcPr marL="91425" marR="91425" marT="91425" marB="91425"/>
                </a:tc>
                <a:tc>
                  <a:txBody>
                    <a:bodyPr/>
                    <a:lstStyle/>
                    <a:p>
                      <a:pPr marL="0" lvl="0" indent="0" algn="l" rtl="0">
                        <a:spcBef>
                          <a:spcPts val="0"/>
                        </a:spcBef>
                        <a:spcAft>
                          <a:spcPts val="0"/>
                        </a:spcAft>
                        <a:buNone/>
                      </a:pPr>
                      <a:r>
                        <a:rPr lang="en-US" sz="1800" dirty="0"/>
                        <a:t>Carrying concerns home</a:t>
                      </a:r>
                      <a:endParaRPr sz="1800" dirty="0"/>
                    </a:p>
                  </a:txBody>
                  <a:tcPr marL="91425" marR="91425" marT="91425" marB="91425"/>
                </a:tc>
                <a:extLst>
                  <a:ext uri="{0D108BD9-81ED-4DB2-BD59-A6C34878D82A}">
                    <a16:rowId xmlns:a16="http://schemas.microsoft.com/office/drawing/2014/main" val="10005"/>
                  </a:ext>
                </a:extLst>
              </a:tr>
              <a:tr h="381000">
                <a:tc>
                  <a:txBody>
                    <a:bodyPr/>
                    <a:lstStyle/>
                    <a:p>
                      <a:pPr marL="0" lvl="0" indent="0" algn="l" rtl="0">
                        <a:spcBef>
                          <a:spcPts val="0"/>
                        </a:spcBef>
                        <a:spcAft>
                          <a:spcPts val="0"/>
                        </a:spcAft>
                        <a:buNone/>
                      </a:pPr>
                      <a:endParaRPr sz="1800" dirty="0"/>
                    </a:p>
                  </a:txBody>
                  <a:tcPr marL="91425" marR="91425" marT="91425" marB="91425"/>
                </a:tc>
                <a:tc>
                  <a:txBody>
                    <a:bodyPr/>
                    <a:lstStyle/>
                    <a:p>
                      <a:pPr marL="0" lvl="0" indent="0" algn="l" rtl="0">
                        <a:spcBef>
                          <a:spcPts val="0"/>
                        </a:spcBef>
                        <a:spcAft>
                          <a:spcPts val="0"/>
                        </a:spcAft>
                        <a:buNone/>
                      </a:pPr>
                      <a:r>
                        <a:rPr lang="en-US" sz="1800" dirty="0"/>
                        <a:t>Building trust</a:t>
                      </a:r>
                      <a:endParaRPr sz="1800" dirty="0"/>
                    </a:p>
                  </a:txBody>
                  <a:tcPr marL="91425" marR="91425" marT="91425" marB="91425"/>
                </a:tc>
                <a:extLst>
                  <a:ext uri="{0D108BD9-81ED-4DB2-BD59-A6C34878D82A}">
                    <a16:rowId xmlns:a16="http://schemas.microsoft.com/office/drawing/2014/main" val="10006"/>
                  </a:ext>
                </a:extLst>
              </a:tr>
            </a:tbl>
          </a:graphicData>
        </a:graphic>
      </p:graphicFrame>
      <p:sp>
        <p:nvSpPr>
          <p:cNvPr id="216" name="Google Shape;216;p28"/>
          <p:cNvSpPr txBox="1"/>
          <p:nvPr/>
        </p:nvSpPr>
        <p:spPr>
          <a:xfrm>
            <a:off x="685425" y="5413350"/>
            <a:ext cx="8580600" cy="839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800" dirty="0">
                <a:solidFill>
                  <a:srgbClr val="3F3F3F"/>
                </a:solidFill>
                <a:latin typeface="Trebuchet MS"/>
                <a:ea typeface="Trebuchet MS"/>
                <a:cs typeface="Trebuchet MS"/>
                <a:sym typeface="Trebuchet MS"/>
              </a:rPr>
              <a:t>Which type of work takes you more time? </a:t>
            </a:r>
            <a:endParaRPr sz="1800" dirty="0">
              <a:solidFill>
                <a:srgbClr val="3F3F3F"/>
              </a:solidFill>
              <a:latin typeface="Trebuchet MS"/>
              <a:ea typeface="Trebuchet MS"/>
              <a:cs typeface="Trebuchet MS"/>
              <a:sym typeface="Trebuchet M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29"/>
          <p:cNvSpPr txBox="1">
            <a:spLocks noGrp="1"/>
          </p:cNvSpPr>
          <p:nvPr>
            <p:ph type="title"/>
          </p:nvPr>
        </p:nvSpPr>
        <p:spPr>
          <a:xfrm>
            <a:off x="412350" y="87425"/>
            <a:ext cx="9427800" cy="13209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r>
              <a:rPr lang="en-US" dirty="0"/>
              <a:t>Why is emotional labour particularly significant in ESOL teaching?</a:t>
            </a:r>
            <a:endParaRPr dirty="0"/>
          </a:p>
        </p:txBody>
      </p:sp>
      <p:sp>
        <p:nvSpPr>
          <p:cNvPr id="223" name="Google Shape;223;p29"/>
          <p:cNvSpPr txBox="1">
            <a:spLocks noGrp="1"/>
          </p:cNvSpPr>
          <p:nvPr>
            <p:ph type="body" idx="1"/>
          </p:nvPr>
        </p:nvSpPr>
        <p:spPr>
          <a:xfrm>
            <a:off x="542451" y="1331675"/>
            <a:ext cx="10534500" cy="5223300"/>
          </a:xfrm>
          <a:prstGeom prst="rect">
            <a:avLst/>
          </a:prstGeom>
        </p:spPr>
        <p:txBody>
          <a:bodyPr spcFirstLastPara="1" wrap="square" lIns="91425" tIns="45700" rIns="91425" bIns="45700" anchor="t" anchorCtr="0">
            <a:noAutofit/>
          </a:bodyPr>
          <a:lstStyle/>
          <a:p>
            <a:pPr marL="0" marR="381000" lvl="0" indent="0" algn="l" rtl="0">
              <a:lnSpc>
                <a:spcPct val="142857"/>
              </a:lnSpc>
              <a:spcBef>
                <a:spcPts val="1100"/>
              </a:spcBef>
              <a:spcAft>
                <a:spcPts val="0"/>
              </a:spcAft>
              <a:buNone/>
            </a:pPr>
            <a:r>
              <a:rPr lang="en-US" dirty="0">
                <a:solidFill>
                  <a:schemeClr val="dk1"/>
                </a:solidFill>
                <a:latin typeface="Arial"/>
                <a:ea typeface="Arial"/>
                <a:cs typeface="Arial"/>
                <a:sym typeface="Arial"/>
              </a:rPr>
              <a:t>ESOL learning is:</a:t>
            </a:r>
            <a:endParaRPr dirty="0">
              <a:solidFill>
                <a:schemeClr val="dk1"/>
              </a:solidFill>
              <a:latin typeface="Arial"/>
              <a:ea typeface="Arial"/>
              <a:cs typeface="Arial"/>
              <a:sym typeface="Arial"/>
            </a:endParaRPr>
          </a:p>
          <a:p>
            <a:pPr marL="457200" lvl="0" indent="-342900" algn="l" rtl="0">
              <a:lnSpc>
                <a:spcPct val="115000"/>
              </a:lnSpc>
              <a:spcBef>
                <a:spcPts val="1100"/>
              </a:spcBef>
              <a:spcAft>
                <a:spcPts val="0"/>
              </a:spcAft>
              <a:buClr>
                <a:schemeClr val="dk1"/>
              </a:buClr>
              <a:buSzPts val="1800"/>
              <a:buFont typeface="Arial"/>
              <a:buChar char="●"/>
            </a:pPr>
            <a:r>
              <a:rPr lang="en-US" dirty="0">
                <a:solidFill>
                  <a:schemeClr val="dk1"/>
                </a:solidFill>
                <a:latin typeface="Arial"/>
                <a:ea typeface="Arial"/>
                <a:cs typeface="Arial"/>
                <a:sym typeface="Arial"/>
              </a:rPr>
              <a:t>Relationship-based</a:t>
            </a:r>
            <a:endParaRPr dirty="0">
              <a:solidFill>
                <a:schemeClr val="dk1"/>
              </a:solidFill>
              <a:latin typeface="Arial"/>
              <a:ea typeface="Arial"/>
              <a:cs typeface="Arial"/>
              <a:sym typeface="Arial"/>
            </a:endParaRPr>
          </a:p>
          <a:p>
            <a:pPr marL="457200" lvl="0" indent="-342900" algn="l" rtl="0">
              <a:lnSpc>
                <a:spcPct val="115000"/>
              </a:lnSpc>
              <a:spcBef>
                <a:spcPts val="0"/>
              </a:spcBef>
              <a:spcAft>
                <a:spcPts val="0"/>
              </a:spcAft>
              <a:buClr>
                <a:schemeClr val="dk1"/>
              </a:buClr>
              <a:buSzPts val="1800"/>
              <a:buFont typeface="Arial"/>
              <a:buChar char="●"/>
            </a:pPr>
            <a:r>
              <a:rPr lang="en-US" dirty="0">
                <a:solidFill>
                  <a:schemeClr val="dk1"/>
                </a:solidFill>
                <a:latin typeface="Arial"/>
                <a:ea typeface="Arial"/>
                <a:cs typeface="Arial"/>
                <a:sym typeface="Arial"/>
              </a:rPr>
              <a:t>Communication-based</a:t>
            </a:r>
            <a:endParaRPr dirty="0">
              <a:solidFill>
                <a:schemeClr val="dk1"/>
              </a:solidFill>
              <a:latin typeface="Arial"/>
              <a:ea typeface="Arial"/>
              <a:cs typeface="Arial"/>
              <a:sym typeface="Arial"/>
            </a:endParaRPr>
          </a:p>
          <a:p>
            <a:pPr marL="457200" lvl="0" indent="-342900" algn="l" rtl="0">
              <a:lnSpc>
                <a:spcPct val="115000"/>
              </a:lnSpc>
              <a:spcBef>
                <a:spcPts val="0"/>
              </a:spcBef>
              <a:spcAft>
                <a:spcPts val="0"/>
              </a:spcAft>
              <a:buClr>
                <a:schemeClr val="dk1"/>
              </a:buClr>
              <a:buSzPts val="1800"/>
              <a:buFont typeface="Arial"/>
              <a:buChar char="●"/>
            </a:pPr>
            <a:r>
              <a:rPr lang="en-US" dirty="0">
                <a:solidFill>
                  <a:schemeClr val="dk1"/>
                </a:solidFill>
                <a:latin typeface="Arial"/>
                <a:ea typeface="Arial"/>
                <a:cs typeface="Arial"/>
                <a:sym typeface="Arial"/>
              </a:rPr>
              <a:t>Highly interpersonal</a:t>
            </a:r>
            <a:endParaRPr dirty="0">
              <a:solidFill>
                <a:schemeClr val="dk1"/>
              </a:solidFill>
              <a:latin typeface="Arial"/>
              <a:ea typeface="Arial"/>
              <a:cs typeface="Arial"/>
              <a:sym typeface="Arial"/>
            </a:endParaRPr>
          </a:p>
          <a:p>
            <a:pPr marL="457200" lvl="0" indent="-342900" algn="l" rtl="0">
              <a:lnSpc>
                <a:spcPct val="115000"/>
              </a:lnSpc>
              <a:spcBef>
                <a:spcPts val="0"/>
              </a:spcBef>
              <a:spcAft>
                <a:spcPts val="0"/>
              </a:spcAft>
              <a:buClr>
                <a:schemeClr val="dk1"/>
              </a:buClr>
              <a:buSzPts val="1800"/>
              <a:buFont typeface="Arial"/>
              <a:buChar char="●"/>
            </a:pPr>
            <a:r>
              <a:rPr lang="en-US" dirty="0">
                <a:solidFill>
                  <a:schemeClr val="dk1"/>
                </a:solidFill>
                <a:latin typeface="Arial"/>
                <a:ea typeface="Arial"/>
                <a:cs typeface="Arial"/>
                <a:sym typeface="Arial"/>
              </a:rPr>
              <a:t>Often linked to migration experiences</a:t>
            </a:r>
            <a:endParaRPr dirty="0">
              <a:solidFill>
                <a:schemeClr val="dk1"/>
              </a:solidFill>
              <a:latin typeface="Arial"/>
              <a:ea typeface="Arial"/>
              <a:cs typeface="Arial"/>
              <a:sym typeface="Arial"/>
            </a:endParaRPr>
          </a:p>
          <a:p>
            <a:pPr marL="457200" lvl="0" indent="-342900" algn="l" rtl="0">
              <a:lnSpc>
                <a:spcPct val="115000"/>
              </a:lnSpc>
              <a:spcBef>
                <a:spcPts val="0"/>
              </a:spcBef>
              <a:spcAft>
                <a:spcPts val="0"/>
              </a:spcAft>
              <a:buClr>
                <a:schemeClr val="dk1"/>
              </a:buClr>
              <a:buSzPts val="1800"/>
              <a:buFont typeface="Arial"/>
              <a:buChar char="●"/>
            </a:pPr>
            <a:r>
              <a:rPr lang="en-US" dirty="0">
                <a:solidFill>
                  <a:schemeClr val="dk1"/>
                </a:solidFill>
                <a:latin typeface="Arial"/>
                <a:ea typeface="Arial"/>
                <a:cs typeface="Arial"/>
                <a:sym typeface="Arial"/>
              </a:rPr>
              <a:t>Frequently involves vulnerable learners</a:t>
            </a:r>
            <a:endParaRPr dirty="0">
              <a:solidFill>
                <a:schemeClr val="dk1"/>
              </a:solidFill>
              <a:latin typeface="Arial"/>
              <a:ea typeface="Arial"/>
              <a:cs typeface="Arial"/>
              <a:sym typeface="Arial"/>
            </a:endParaRPr>
          </a:p>
          <a:p>
            <a:pPr marL="457200" lvl="0" indent="-342900" algn="l" rtl="0">
              <a:spcBef>
                <a:spcPts val="0"/>
              </a:spcBef>
              <a:spcAft>
                <a:spcPts val="0"/>
              </a:spcAft>
              <a:buClr>
                <a:schemeClr val="dk1"/>
              </a:buClr>
              <a:buSzPts val="1800"/>
              <a:buFont typeface="Arial"/>
              <a:buChar char="●"/>
            </a:pPr>
            <a:r>
              <a:rPr lang="en-US" dirty="0">
                <a:solidFill>
                  <a:schemeClr val="dk1"/>
                </a:solidFill>
                <a:latin typeface="Arial"/>
                <a:ea typeface="Arial"/>
                <a:cs typeface="Arial"/>
                <a:sym typeface="Arial"/>
              </a:rPr>
              <a:t>Language learning exposes vulnerability.</a:t>
            </a:r>
            <a:endParaRPr dirty="0">
              <a:solidFill>
                <a:srgbClr val="444444"/>
              </a:solidFill>
              <a:latin typeface="Arial"/>
              <a:ea typeface="Arial"/>
              <a:cs typeface="Arial"/>
              <a:sym typeface="Arial"/>
            </a:endParaRPr>
          </a:p>
          <a:p>
            <a:pPr marL="457200" lvl="0" indent="-342900" algn="l" rtl="0">
              <a:spcBef>
                <a:spcPts val="0"/>
              </a:spcBef>
              <a:spcAft>
                <a:spcPts val="0"/>
              </a:spcAft>
              <a:buClr>
                <a:schemeClr val="dk1"/>
              </a:buClr>
              <a:buSzPts val="1800"/>
              <a:buFont typeface="Arial"/>
              <a:buChar char="●"/>
            </a:pPr>
            <a:r>
              <a:rPr lang="en-US" dirty="0">
                <a:solidFill>
                  <a:schemeClr val="dk1"/>
                </a:solidFill>
                <a:latin typeface="Arial"/>
                <a:ea typeface="Arial"/>
                <a:cs typeface="Arial"/>
                <a:sym typeface="Arial"/>
              </a:rPr>
              <a:t>Learners often cannot express themselves as fully as they can in their first language</a:t>
            </a:r>
            <a:endParaRPr dirty="0">
              <a:solidFill>
                <a:schemeClr val="dk1"/>
              </a:solidFill>
              <a:latin typeface="Arial"/>
              <a:ea typeface="Arial"/>
              <a:cs typeface="Arial"/>
              <a:sym typeface="Arial"/>
            </a:endParaRPr>
          </a:p>
          <a:p>
            <a:pPr marL="0" lvl="0" indent="0" algn="l" rtl="0">
              <a:lnSpc>
                <a:spcPct val="115000"/>
              </a:lnSpc>
              <a:spcBef>
                <a:spcPts val="1100"/>
              </a:spcBef>
              <a:spcAft>
                <a:spcPts val="0"/>
              </a:spcAft>
              <a:buNone/>
            </a:pPr>
            <a:endParaRPr sz="700" dirty="0">
              <a:solidFill>
                <a:schemeClr val="dk1"/>
              </a:solidFill>
              <a:latin typeface="Arial"/>
              <a:ea typeface="Arial"/>
              <a:cs typeface="Arial"/>
              <a:sym typeface="Arial"/>
            </a:endParaRPr>
          </a:p>
          <a:p>
            <a:pPr marL="0" lvl="0" indent="0" algn="l" rtl="0">
              <a:lnSpc>
                <a:spcPct val="142857"/>
              </a:lnSpc>
              <a:spcBef>
                <a:spcPts val="1100"/>
              </a:spcBef>
              <a:spcAft>
                <a:spcPts val="0"/>
              </a:spcAft>
              <a:buNone/>
            </a:pPr>
            <a:r>
              <a:rPr lang="en-US" dirty="0">
                <a:solidFill>
                  <a:schemeClr val="dk1"/>
                </a:solidFill>
                <a:latin typeface="Arial"/>
                <a:ea typeface="Arial"/>
                <a:cs typeface="Arial"/>
                <a:sym typeface="Arial"/>
              </a:rPr>
              <a:t>Our learners may experience:</a:t>
            </a:r>
            <a:endParaRPr dirty="0">
              <a:solidFill>
                <a:schemeClr val="dk1"/>
              </a:solidFill>
              <a:latin typeface="Arial"/>
              <a:ea typeface="Arial"/>
              <a:cs typeface="Arial"/>
              <a:sym typeface="Arial"/>
            </a:endParaRPr>
          </a:p>
          <a:p>
            <a:pPr marL="457200" lvl="0" indent="-342900" algn="l" rtl="0">
              <a:lnSpc>
                <a:spcPct val="115000"/>
              </a:lnSpc>
              <a:spcBef>
                <a:spcPts val="1100"/>
              </a:spcBef>
              <a:spcAft>
                <a:spcPts val="0"/>
              </a:spcAft>
              <a:buClr>
                <a:schemeClr val="dk1"/>
              </a:buClr>
              <a:buSzPts val="1800"/>
              <a:buFont typeface="Arial"/>
              <a:buChar char="●"/>
            </a:pPr>
            <a:r>
              <a:rPr lang="en-US" dirty="0">
                <a:solidFill>
                  <a:schemeClr val="dk1"/>
                </a:solidFill>
                <a:latin typeface="Arial"/>
                <a:ea typeface="Arial"/>
                <a:cs typeface="Arial"/>
                <a:sym typeface="Arial"/>
              </a:rPr>
              <a:t>Language anxiety</a:t>
            </a:r>
            <a:endParaRPr dirty="0">
              <a:solidFill>
                <a:schemeClr val="dk1"/>
              </a:solidFill>
              <a:latin typeface="Arial"/>
              <a:ea typeface="Arial"/>
              <a:cs typeface="Arial"/>
              <a:sym typeface="Arial"/>
            </a:endParaRPr>
          </a:p>
          <a:p>
            <a:pPr marL="457200" lvl="0" indent="-342900" algn="l" rtl="0">
              <a:lnSpc>
                <a:spcPct val="115000"/>
              </a:lnSpc>
              <a:spcBef>
                <a:spcPts val="0"/>
              </a:spcBef>
              <a:spcAft>
                <a:spcPts val="0"/>
              </a:spcAft>
              <a:buClr>
                <a:schemeClr val="dk1"/>
              </a:buClr>
              <a:buSzPts val="1800"/>
              <a:buFont typeface="Arial"/>
              <a:buChar char="●"/>
            </a:pPr>
            <a:r>
              <a:rPr lang="en-US" dirty="0">
                <a:solidFill>
                  <a:schemeClr val="dk1"/>
                </a:solidFill>
                <a:latin typeface="Arial"/>
                <a:ea typeface="Arial"/>
                <a:cs typeface="Arial"/>
                <a:sym typeface="Arial"/>
              </a:rPr>
              <a:t>Loss of confidence</a:t>
            </a:r>
            <a:endParaRPr dirty="0">
              <a:solidFill>
                <a:schemeClr val="dk1"/>
              </a:solidFill>
              <a:latin typeface="Arial"/>
              <a:ea typeface="Arial"/>
              <a:cs typeface="Arial"/>
              <a:sym typeface="Arial"/>
            </a:endParaRPr>
          </a:p>
          <a:p>
            <a:pPr marL="457200" lvl="0" indent="-342900" algn="l" rtl="0">
              <a:lnSpc>
                <a:spcPct val="115000"/>
              </a:lnSpc>
              <a:spcBef>
                <a:spcPts val="0"/>
              </a:spcBef>
              <a:spcAft>
                <a:spcPts val="0"/>
              </a:spcAft>
              <a:buClr>
                <a:schemeClr val="dk1"/>
              </a:buClr>
              <a:buSzPts val="1800"/>
              <a:buFont typeface="Arial"/>
              <a:buChar char="●"/>
            </a:pPr>
            <a:r>
              <a:rPr lang="en-US" dirty="0">
                <a:solidFill>
                  <a:schemeClr val="dk1"/>
                </a:solidFill>
                <a:latin typeface="Arial"/>
                <a:ea typeface="Arial"/>
                <a:cs typeface="Arial"/>
                <a:sym typeface="Arial"/>
              </a:rPr>
              <a:t>Disruption and displacement</a:t>
            </a:r>
            <a:endParaRPr dirty="0">
              <a:solidFill>
                <a:schemeClr val="dk1"/>
              </a:solidFill>
              <a:latin typeface="Arial"/>
              <a:ea typeface="Arial"/>
              <a:cs typeface="Arial"/>
              <a:sym typeface="Arial"/>
            </a:endParaRPr>
          </a:p>
          <a:p>
            <a:pPr marL="457200" lvl="0" indent="-342900" algn="l" rtl="0">
              <a:lnSpc>
                <a:spcPct val="115000"/>
              </a:lnSpc>
              <a:spcBef>
                <a:spcPts val="0"/>
              </a:spcBef>
              <a:spcAft>
                <a:spcPts val="0"/>
              </a:spcAft>
              <a:buClr>
                <a:schemeClr val="dk1"/>
              </a:buClr>
              <a:buSzPts val="1800"/>
              <a:buFont typeface="Arial"/>
              <a:buChar char="●"/>
            </a:pPr>
            <a:r>
              <a:rPr lang="en-US" dirty="0">
                <a:solidFill>
                  <a:schemeClr val="dk1"/>
                </a:solidFill>
                <a:latin typeface="Arial"/>
                <a:ea typeface="Arial"/>
                <a:cs typeface="Arial"/>
                <a:sym typeface="Arial"/>
              </a:rPr>
              <a:t>Isolation</a:t>
            </a:r>
            <a:endParaRPr dirty="0">
              <a:solidFill>
                <a:schemeClr val="dk1"/>
              </a:solidFill>
              <a:latin typeface="Arial"/>
              <a:ea typeface="Arial"/>
              <a:cs typeface="Arial"/>
              <a:sym typeface="Arial"/>
            </a:endParaRPr>
          </a:p>
          <a:p>
            <a:pPr marL="457200" lvl="0" indent="-342900" algn="l" rtl="0">
              <a:lnSpc>
                <a:spcPct val="115000"/>
              </a:lnSpc>
              <a:spcBef>
                <a:spcPts val="0"/>
              </a:spcBef>
              <a:spcAft>
                <a:spcPts val="0"/>
              </a:spcAft>
              <a:buClr>
                <a:schemeClr val="dk1"/>
              </a:buClr>
              <a:buSzPts val="1800"/>
              <a:buFont typeface="Arial"/>
              <a:buChar char="●"/>
            </a:pPr>
            <a:r>
              <a:rPr lang="en-US" dirty="0">
                <a:solidFill>
                  <a:schemeClr val="dk1"/>
                </a:solidFill>
                <a:latin typeface="Arial"/>
                <a:ea typeface="Arial"/>
                <a:cs typeface="Arial"/>
                <a:sym typeface="Arial"/>
              </a:rPr>
              <a:t>Fear of judgement</a:t>
            </a:r>
            <a:endParaRPr dirty="0">
              <a:solidFill>
                <a:schemeClr val="dk1"/>
              </a:solidFill>
              <a:latin typeface="Arial"/>
              <a:ea typeface="Arial"/>
              <a:cs typeface="Arial"/>
              <a:sym typeface="Arial"/>
            </a:endParaRPr>
          </a:p>
          <a:p>
            <a:pPr marL="0" lvl="0" indent="0" algn="l" rtl="0">
              <a:lnSpc>
                <a:spcPct val="142857"/>
              </a:lnSpc>
              <a:spcBef>
                <a:spcPts val="1100"/>
              </a:spcBef>
              <a:spcAft>
                <a:spcPts val="0"/>
              </a:spcAft>
              <a:buNone/>
            </a:pPr>
            <a:endParaRPr dirty="0">
              <a:solidFill>
                <a:schemeClr val="dk1"/>
              </a:solidFill>
              <a:latin typeface="Arial"/>
              <a:ea typeface="Arial"/>
              <a:cs typeface="Arial"/>
              <a:sym typeface="Arial"/>
            </a:endParaRPr>
          </a:p>
          <a:p>
            <a:pPr marL="0" lvl="0" indent="0" algn="l" rtl="0">
              <a:spcBef>
                <a:spcPts val="1100"/>
              </a:spcBef>
              <a:spcAft>
                <a:spcPts val="0"/>
              </a:spcAft>
              <a:buNone/>
            </a:pPr>
            <a:endParaRPr dirty="0">
              <a:latin typeface="Arial"/>
              <a:ea typeface="Arial"/>
              <a:cs typeface="Arial"/>
              <a:sym typeface="Arial"/>
            </a:endParaRPr>
          </a:p>
        </p:txBody>
      </p:sp>
      <p:sp>
        <p:nvSpPr>
          <p:cNvPr id="224" name="Google Shape;224;p29"/>
          <p:cNvSpPr txBox="1"/>
          <p:nvPr/>
        </p:nvSpPr>
        <p:spPr>
          <a:xfrm>
            <a:off x="5196731" y="4353587"/>
            <a:ext cx="4322700" cy="1954500"/>
          </a:xfrm>
          <a:prstGeom prst="rect">
            <a:avLst/>
          </a:prstGeom>
          <a:noFill/>
          <a:ln>
            <a:noFill/>
          </a:ln>
        </p:spPr>
        <p:txBody>
          <a:bodyPr spcFirstLastPara="1" wrap="square" lIns="91425" tIns="91425" rIns="91425" bIns="91425" anchor="t" anchorCtr="0">
            <a:spAutoFit/>
          </a:bodyPr>
          <a:lstStyle/>
          <a:p>
            <a:pPr marL="0" lvl="0" indent="0" algn="l" rtl="0">
              <a:lnSpc>
                <a:spcPct val="142857"/>
              </a:lnSpc>
              <a:spcBef>
                <a:spcPts val="1100"/>
              </a:spcBef>
              <a:spcAft>
                <a:spcPts val="0"/>
              </a:spcAft>
              <a:buNone/>
            </a:pPr>
            <a:r>
              <a:rPr lang="en-US" sz="1800" dirty="0">
                <a:solidFill>
                  <a:schemeClr val="dk1"/>
                </a:solidFill>
              </a:rPr>
              <a:t>Teachers often become:</a:t>
            </a:r>
            <a:endParaRPr sz="1800" dirty="0">
              <a:solidFill>
                <a:schemeClr val="dk1"/>
              </a:solidFill>
            </a:endParaRPr>
          </a:p>
          <a:p>
            <a:pPr marL="457200" lvl="0" indent="-342900" algn="l" rtl="0">
              <a:lnSpc>
                <a:spcPct val="115000"/>
              </a:lnSpc>
              <a:spcBef>
                <a:spcPts val="1100"/>
              </a:spcBef>
              <a:spcAft>
                <a:spcPts val="0"/>
              </a:spcAft>
              <a:buClr>
                <a:schemeClr val="dk1"/>
              </a:buClr>
              <a:buSzPts val="1800"/>
              <a:buChar char="●"/>
            </a:pPr>
            <a:r>
              <a:rPr lang="en-US" sz="1800" dirty="0">
                <a:solidFill>
                  <a:schemeClr val="dk1"/>
                </a:solidFill>
              </a:rPr>
              <a:t>Trusted adults</a:t>
            </a:r>
            <a:endParaRPr sz="1800" dirty="0">
              <a:solidFill>
                <a:schemeClr val="dk1"/>
              </a:solidFill>
            </a:endParaRPr>
          </a:p>
          <a:p>
            <a:pPr marL="457200" lvl="0" indent="-342900" algn="l" rtl="0">
              <a:lnSpc>
                <a:spcPct val="115000"/>
              </a:lnSpc>
              <a:spcBef>
                <a:spcPts val="0"/>
              </a:spcBef>
              <a:spcAft>
                <a:spcPts val="0"/>
              </a:spcAft>
              <a:buClr>
                <a:schemeClr val="dk1"/>
              </a:buClr>
              <a:buSzPts val="1800"/>
              <a:buChar char="●"/>
            </a:pPr>
            <a:r>
              <a:rPr lang="en-US" sz="1800" dirty="0">
                <a:solidFill>
                  <a:schemeClr val="dk1"/>
                </a:solidFill>
              </a:rPr>
              <a:t>Sources of emotional support</a:t>
            </a:r>
            <a:endParaRPr sz="1800" dirty="0">
              <a:solidFill>
                <a:schemeClr val="dk1"/>
              </a:solidFill>
            </a:endParaRPr>
          </a:p>
          <a:p>
            <a:pPr marL="457200" lvl="0" indent="-342900" algn="l" rtl="0">
              <a:lnSpc>
                <a:spcPct val="115000"/>
              </a:lnSpc>
              <a:spcBef>
                <a:spcPts val="0"/>
              </a:spcBef>
              <a:spcAft>
                <a:spcPts val="0"/>
              </a:spcAft>
              <a:buClr>
                <a:schemeClr val="dk1"/>
              </a:buClr>
              <a:buSzPts val="1800"/>
              <a:buChar char="●"/>
            </a:pPr>
            <a:r>
              <a:rPr lang="en-US" sz="1800" dirty="0">
                <a:solidFill>
                  <a:schemeClr val="dk1"/>
                </a:solidFill>
              </a:rPr>
              <a:t>Motivators</a:t>
            </a:r>
            <a:endParaRPr sz="1800" dirty="0">
              <a:solidFill>
                <a:schemeClr val="dk1"/>
              </a:solidFill>
            </a:endParaRPr>
          </a:p>
          <a:p>
            <a:pPr marL="457200" lvl="0" indent="-342900" algn="l" rtl="0">
              <a:lnSpc>
                <a:spcPct val="115000"/>
              </a:lnSpc>
              <a:spcBef>
                <a:spcPts val="0"/>
              </a:spcBef>
              <a:spcAft>
                <a:spcPts val="0"/>
              </a:spcAft>
              <a:buClr>
                <a:schemeClr val="dk1"/>
              </a:buClr>
              <a:buSzPts val="1800"/>
              <a:buChar char="●"/>
            </a:pPr>
            <a:r>
              <a:rPr lang="en-US" sz="1800" dirty="0">
                <a:solidFill>
                  <a:schemeClr val="dk1"/>
                </a:solidFill>
              </a:rPr>
              <a:t>Cultural navigator</a:t>
            </a:r>
            <a:endParaRPr sz="1800" dirty="0">
              <a:solidFill>
                <a:schemeClr val="dk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p30"/>
          <p:cNvSpPr txBox="1">
            <a:spLocks noGrp="1"/>
          </p:cNvSpPr>
          <p:nvPr>
            <p:ph type="title"/>
          </p:nvPr>
        </p:nvSpPr>
        <p:spPr>
          <a:xfrm>
            <a:off x="677334" y="278075"/>
            <a:ext cx="8596800" cy="13209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r>
              <a:rPr lang="en-US" dirty="0"/>
              <a:t>Relationships Matter in ESOL</a:t>
            </a:r>
            <a:endParaRPr dirty="0"/>
          </a:p>
        </p:txBody>
      </p:sp>
      <p:sp>
        <p:nvSpPr>
          <p:cNvPr id="231" name="Google Shape;231;p30"/>
          <p:cNvSpPr txBox="1">
            <a:spLocks noGrp="1"/>
          </p:cNvSpPr>
          <p:nvPr>
            <p:ph type="body" idx="1"/>
          </p:nvPr>
        </p:nvSpPr>
        <p:spPr>
          <a:xfrm>
            <a:off x="677325" y="1193725"/>
            <a:ext cx="9042747" cy="53385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None/>
            </a:pPr>
            <a:r>
              <a:rPr lang="en-US" b="1" dirty="0">
                <a:solidFill>
                  <a:schemeClr val="dk1"/>
                </a:solidFill>
                <a:latin typeface="Arial"/>
                <a:ea typeface="Arial"/>
                <a:cs typeface="Arial"/>
                <a:sym typeface="Arial"/>
              </a:rPr>
              <a:t>“No significant learning occurs without a significant relationship”</a:t>
            </a:r>
            <a:endParaRPr b="1" dirty="0">
              <a:solidFill>
                <a:schemeClr val="dk1"/>
              </a:solidFill>
              <a:latin typeface="Arial"/>
              <a:ea typeface="Arial"/>
              <a:cs typeface="Arial"/>
              <a:sym typeface="Arial"/>
            </a:endParaRPr>
          </a:p>
          <a:p>
            <a:pPr marL="457200" lvl="0" indent="0" algn="ctr" rtl="0">
              <a:spcBef>
                <a:spcPts val="0"/>
              </a:spcBef>
              <a:spcAft>
                <a:spcPts val="0"/>
              </a:spcAft>
              <a:buNone/>
            </a:pPr>
            <a:r>
              <a:rPr lang="en-US" b="1" dirty="0">
                <a:solidFill>
                  <a:schemeClr val="dk1"/>
                </a:solidFill>
                <a:latin typeface="Arial"/>
                <a:ea typeface="Arial"/>
                <a:cs typeface="Arial"/>
                <a:sym typeface="Arial"/>
              </a:rPr>
              <a:t>James Comer (1995)</a:t>
            </a:r>
            <a:endParaRPr b="1" dirty="0">
              <a:solidFill>
                <a:schemeClr val="dk1"/>
              </a:solidFill>
              <a:latin typeface="Arial"/>
              <a:ea typeface="Arial"/>
              <a:cs typeface="Arial"/>
              <a:sym typeface="Arial"/>
            </a:endParaRPr>
          </a:p>
          <a:p>
            <a:pPr marL="457200" lvl="0" indent="0" algn="ctr" rtl="0">
              <a:spcBef>
                <a:spcPts val="0"/>
              </a:spcBef>
              <a:spcAft>
                <a:spcPts val="0"/>
              </a:spcAft>
              <a:buNone/>
            </a:pPr>
            <a:endParaRPr dirty="0">
              <a:solidFill>
                <a:schemeClr val="dk1"/>
              </a:solidFill>
              <a:latin typeface="Arial"/>
              <a:ea typeface="Arial"/>
              <a:cs typeface="Arial"/>
              <a:sym typeface="Arial"/>
            </a:endParaRPr>
          </a:p>
          <a:p>
            <a:pPr marL="0" lvl="0" indent="0" algn="l" rtl="0">
              <a:spcBef>
                <a:spcPts val="0"/>
              </a:spcBef>
              <a:spcAft>
                <a:spcPts val="0"/>
              </a:spcAft>
              <a:buNone/>
            </a:pPr>
            <a:r>
              <a:rPr lang="en-US" dirty="0">
                <a:solidFill>
                  <a:schemeClr val="dk1"/>
                </a:solidFill>
                <a:latin typeface="Arial"/>
                <a:ea typeface="Arial"/>
                <a:cs typeface="Arial"/>
                <a:sym typeface="Arial"/>
              </a:rPr>
              <a:t>Mercer found that ESOL teachers are typically </a:t>
            </a:r>
            <a:r>
              <a:rPr lang="en-US" dirty="0">
                <a:solidFill>
                  <a:schemeClr val="dk1"/>
                </a:solidFill>
                <a:highlight>
                  <a:srgbClr val="FFFFFF"/>
                </a:highlight>
                <a:latin typeface="Arial"/>
                <a:ea typeface="Arial"/>
                <a:cs typeface="Arial"/>
                <a:sym typeface="Arial"/>
              </a:rPr>
              <a:t>very emotionally and socially intelligent. </a:t>
            </a:r>
            <a:endParaRPr dirty="0">
              <a:solidFill>
                <a:schemeClr val="dk1"/>
              </a:solidFill>
              <a:highlight>
                <a:srgbClr val="FFFFFF"/>
              </a:highlight>
              <a:latin typeface="Arial"/>
              <a:ea typeface="Arial"/>
              <a:cs typeface="Arial"/>
              <a:sym typeface="Arial"/>
            </a:endParaRPr>
          </a:p>
          <a:p>
            <a:pPr marL="0" lvl="0" indent="0" algn="l" rtl="0">
              <a:spcBef>
                <a:spcPts val="0"/>
              </a:spcBef>
              <a:spcAft>
                <a:spcPts val="0"/>
              </a:spcAft>
              <a:buNone/>
            </a:pPr>
            <a:endParaRPr dirty="0">
              <a:solidFill>
                <a:schemeClr val="dk1"/>
              </a:solidFill>
              <a:highlight>
                <a:srgbClr val="FFFFFF"/>
              </a:highlight>
              <a:latin typeface="Arial"/>
              <a:ea typeface="Arial"/>
              <a:cs typeface="Arial"/>
              <a:sym typeface="Arial"/>
            </a:endParaRPr>
          </a:p>
          <a:p>
            <a:pPr marL="0" lvl="0" indent="0" algn="l" rtl="0">
              <a:lnSpc>
                <a:spcPct val="115000"/>
              </a:lnSpc>
              <a:spcBef>
                <a:spcPts val="0"/>
              </a:spcBef>
              <a:spcAft>
                <a:spcPts val="0"/>
              </a:spcAft>
              <a:buNone/>
            </a:pPr>
            <a:r>
              <a:rPr lang="en-US" dirty="0">
                <a:solidFill>
                  <a:schemeClr val="dk1"/>
                </a:solidFill>
                <a:highlight>
                  <a:srgbClr val="FFFFFF"/>
                </a:highlight>
                <a:latin typeface="Arial"/>
                <a:ea typeface="Arial"/>
                <a:cs typeface="Arial"/>
                <a:sym typeface="Arial"/>
              </a:rPr>
              <a:t>Research shows that people look for the following qualities in relationships:</a:t>
            </a:r>
            <a:endParaRPr dirty="0">
              <a:solidFill>
                <a:schemeClr val="dk1"/>
              </a:solidFill>
              <a:highlight>
                <a:srgbClr val="FFFFFF"/>
              </a:highlight>
              <a:latin typeface="Arial"/>
              <a:ea typeface="Arial"/>
              <a:cs typeface="Arial"/>
              <a:sym typeface="Arial"/>
            </a:endParaRPr>
          </a:p>
          <a:p>
            <a:pPr marL="914400" lvl="0" indent="-342900" algn="l" rtl="0">
              <a:lnSpc>
                <a:spcPct val="115000"/>
              </a:lnSpc>
              <a:spcBef>
                <a:spcPts val="0"/>
              </a:spcBef>
              <a:spcAft>
                <a:spcPts val="0"/>
              </a:spcAft>
              <a:buClr>
                <a:schemeClr val="dk1"/>
              </a:buClr>
              <a:buSzPts val="1800"/>
              <a:buFont typeface="Arial"/>
              <a:buChar char="-"/>
            </a:pPr>
            <a:r>
              <a:rPr lang="en-US" dirty="0">
                <a:solidFill>
                  <a:schemeClr val="dk1"/>
                </a:solidFill>
                <a:highlight>
                  <a:srgbClr val="FFFFFF"/>
                </a:highlight>
                <a:latin typeface="Arial"/>
                <a:ea typeface="Arial"/>
                <a:cs typeface="Arial"/>
                <a:sym typeface="Arial"/>
              </a:rPr>
              <a:t>Trust</a:t>
            </a:r>
            <a:endParaRPr dirty="0">
              <a:solidFill>
                <a:schemeClr val="dk1"/>
              </a:solidFill>
              <a:highlight>
                <a:srgbClr val="FFFFFF"/>
              </a:highlight>
              <a:latin typeface="Arial"/>
              <a:ea typeface="Arial"/>
              <a:cs typeface="Arial"/>
              <a:sym typeface="Arial"/>
            </a:endParaRPr>
          </a:p>
          <a:p>
            <a:pPr marL="914400" lvl="0" indent="-342900" algn="l" rtl="0">
              <a:lnSpc>
                <a:spcPct val="115000"/>
              </a:lnSpc>
              <a:spcBef>
                <a:spcPts val="0"/>
              </a:spcBef>
              <a:spcAft>
                <a:spcPts val="0"/>
              </a:spcAft>
              <a:buClr>
                <a:schemeClr val="dk1"/>
              </a:buClr>
              <a:buSzPts val="1800"/>
              <a:buFont typeface="Arial"/>
              <a:buChar char="-"/>
            </a:pPr>
            <a:r>
              <a:rPr lang="en-US" dirty="0">
                <a:solidFill>
                  <a:schemeClr val="dk1"/>
                </a:solidFill>
                <a:highlight>
                  <a:srgbClr val="FFFFFF"/>
                </a:highlight>
                <a:latin typeface="Arial"/>
                <a:ea typeface="Arial"/>
                <a:cs typeface="Arial"/>
                <a:sym typeface="Arial"/>
              </a:rPr>
              <a:t>Mutual respect</a:t>
            </a:r>
            <a:endParaRPr dirty="0">
              <a:solidFill>
                <a:schemeClr val="dk1"/>
              </a:solidFill>
              <a:highlight>
                <a:srgbClr val="FFFFFF"/>
              </a:highlight>
              <a:latin typeface="Arial"/>
              <a:ea typeface="Arial"/>
              <a:cs typeface="Arial"/>
              <a:sym typeface="Arial"/>
            </a:endParaRPr>
          </a:p>
          <a:p>
            <a:pPr marL="914400" lvl="0" indent="-342900" algn="l" rtl="0">
              <a:lnSpc>
                <a:spcPct val="115000"/>
              </a:lnSpc>
              <a:spcBef>
                <a:spcPts val="0"/>
              </a:spcBef>
              <a:spcAft>
                <a:spcPts val="0"/>
              </a:spcAft>
              <a:buClr>
                <a:schemeClr val="dk1"/>
              </a:buClr>
              <a:buSzPts val="1800"/>
              <a:buFont typeface="Arial"/>
              <a:buChar char="-"/>
            </a:pPr>
            <a:r>
              <a:rPr lang="en-US" dirty="0">
                <a:solidFill>
                  <a:schemeClr val="dk1"/>
                </a:solidFill>
                <a:highlight>
                  <a:srgbClr val="FFFFFF"/>
                </a:highlight>
                <a:latin typeface="Arial"/>
                <a:ea typeface="Arial"/>
                <a:cs typeface="Arial"/>
                <a:sym typeface="Arial"/>
              </a:rPr>
              <a:t>Open communication</a:t>
            </a:r>
            <a:endParaRPr dirty="0">
              <a:solidFill>
                <a:schemeClr val="dk1"/>
              </a:solidFill>
              <a:highlight>
                <a:srgbClr val="FFFFFF"/>
              </a:highlight>
              <a:latin typeface="Arial"/>
              <a:ea typeface="Arial"/>
              <a:cs typeface="Arial"/>
              <a:sym typeface="Arial"/>
            </a:endParaRPr>
          </a:p>
          <a:p>
            <a:pPr marL="914400" lvl="0" indent="-342900" algn="l" rtl="0">
              <a:lnSpc>
                <a:spcPct val="115000"/>
              </a:lnSpc>
              <a:spcBef>
                <a:spcPts val="0"/>
              </a:spcBef>
              <a:spcAft>
                <a:spcPts val="0"/>
              </a:spcAft>
              <a:buClr>
                <a:schemeClr val="dk1"/>
              </a:buClr>
              <a:buSzPts val="1800"/>
              <a:buFont typeface="Arial"/>
              <a:buChar char="-"/>
            </a:pPr>
            <a:r>
              <a:rPr lang="en-US" dirty="0">
                <a:solidFill>
                  <a:schemeClr val="dk1"/>
                </a:solidFill>
                <a:highlight>
                  <a:srgbClr val="FFFFFF"/>
                </a:highlight>
                <a:latin typeface="Arial"/>
                <a:ea typeface="Arial"/>
                <a:cs typeface="Arial"/>
                <a:sym typeface="Arial"/>
              </a:rPr>
              <a:t>Warmth and reliability</a:t>
            </a:r>
            <a:endParaRPr dirty="0">
              <a:solidFill>
                <a:schemeClr val="dk1"/>
              </a:solidFill>
              <a:highlight>
                <a:srgbClr val="FFFFFF"/>
              </a:highlight>
              <a:latin typeface="Arial"/>
              <a:ea typeface="Arial"/>
              <a:cs typeface="Arial"/>
              <a:sym typeface="Arial"/>
            </a:endParaRPr>
          </a:p>
          <a:p>
            <a:pPr marL="914400" lvl="0" indent="-342900" algn="l" rtl="0">
              <a:lnSpc>
                <a:spcPct val="115000"/>
              </a:lnSpc>
              <a:spcBef>
                <a:spcPts val="0"/>
              </a:spcBef>
              <a:spcAft>
                <a:spcPts val="0"/>
              </a:spcAft>
              <a:buClr>
                <a:schemeClr val="dk1"/>
              </a:buClr>
              <a:buSzPts val="1800"/>
              <a:buFont typeface="Arial"/>
              <a:buChar char="-"/>
            </a:pPr>
            <a:r>
              <a:rPr lang="en-US" dirty="0">
                <a:solidFill>
                  <a:schemeClr val="dk1"/>
                </a:solidFill>
                <a:highlight>
                  <a:srgbClr val="FFFFFF"/>
                </a:highlight>
                <a:latin typeface="Arial"/>
                <a:ea typeface="Arial"/>
                <a:cs typeface="Arial"/>
                <a:sym typeface="Arial"/>
              </a:rPr>
              <a:t>Equality and acceptance</a:t>
            </a:r>
            <a:endParaRPr dirty="0">
              <a:solidFill>
                <a:schemeClr val="dk1"/>
              </a:solidFill>
              <a:highlight>
                <a:srgbClr val="FFFFFF"/>
              </a:highlight>
              <a:latin typeface="Arial"/>
              <a:ea typeface="Arial"/>
              <a:cs typeface="Arial"/>
              <a:sym typeface="Arial"/>
            </a:endParaRPr>
          </a:p>
          <a:p>
            <a:pPr marL="0" lvl="0" indent="0" algn="l" rtl="0">
              <a:lnSpc>
                <a:spcPct val="115000"/>
              </a:lnSpc>
              <a:spcBef>
                <a:spcPts val="0"/>
              </a:spcBef>
              <a:spcAft>
                <a:spcPts val="0"/>
              </a:spcAft>
              <a:buNone/>
            </a:pPr>
            <a:endParaRPr dirty="0">
              <a:solidFill>
                <a:schemeClr val="dk1"/>
              </a:solidFill>
              <a:highlight>
                <a:srgbClr val="FFFFFF"/>
              </a:highlight>
              <a:latin typeface="Arial"/>
              <a:ea typeface="Arial"/>
              <a:cs typeface="Arial"/>
              <a:sym typeface="Arial"/>
            </a:endParaRPr>
          </a:p>
          <a:p>
            <a:pPr marL="0" lvl="0" indent="0" algn="l" rtl="0">
              <a:lnSpc>
                <a:spcPct val="115000"/>
              </a:lnSpc>
              <a:spcBef>
                <a:spcPts val="0"/>
              </a:spcBef>
              <a:spcAft>
                <a:spcPts val="0"/>
              </a:spcAft>
              <a:buNone/>
            </a:pPr>
            <a:r>
              <a:rPr lang="en-US" dirty="0">
                <a:solidFill>
                  <a:schemeClr val="dk1"/>
                </a:solidFill>
                <a:highlight>
                  <a:srgbClr val="FFFFFF"/>
                </a:highlight>
                <a:latin typeface="Arial"/>
                <a:ea typeface="Arial"/>
                <a:cs typeface="Arial"/>
                <a:sym typeface="Arial"/>
              </a:rPr>
              <a:t>These attributes are vital for a positive learner-teacher relationship. </a:t>
            </a:r>
            <a:r>
              <a:rPr lang="en-US" dirty="0">
                <a:solidFill>
                  <a:schemeClr val="dk1"/>
                </a:solidFill>
                <a:latin typeface="Arial"/>
                <a:ea typeface="Arial"/>
                <a:cs typeface="Arial"/>
                <a:sym typeface="Arial"/>
              </a:rPr>
              <a:t>ESOL teaching is fundamentally relationship based and as we’ve said previously learners can find it harder to express themselves in an L2 leading to potential frustration and anxiety. We help learners find their voice in another language.</a:t>
            </a:r>
            <a:endParaRPr dirty="0">
              <a:solidFill>
                <a:schemeClr val="dk1"/>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31"/>
          <p:cNvSpPr txBox="1">
            <a:spLocks noGrp="1"/>
          </p:cNvSpPr>
          <p:nvPr>
            <p:ph type="title"/>
          </p:nvPr>
        </p:nvSpPr>
        <p:spPr>
          <a:xfrm>
            <a:off x="677325" y="344424"/>
            <a:ext cx="8596800" cy="13209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r>
              <a:rPr lang="en-US" dirty="0"/>
              <a:t>Wounded Learner Identities</a:t>
            </a:r>
            <a:endParaRPr dirty="0"/>
          </a:p>
        </p:txBody>
      </p:sp>
      <p:sp>
        <p:nvSpPr>
          <p:cNvPr id="238" name="Google Shape;238;p31"/>
          <p:cNvSpPr txBox="1">
            <a:spLocks noGrp="1"/>
          </p:cNvSpPr>
          <p:nvPr>
            <p:ph type="body" idx="1"/>
          </p:nvPr>
        </p:nvSpPr>
        <p:spPr>
          <a:xfrm>
            <a:off x="677325" y="1004874"/>
            <a:ext cx="9370800" cy="5154000"/>
          </a:xfrm>
          <a:prstGeom prst="rect">
            <a:avLst/>
          </a:prstGeom>
        </p:spPr>
        <p:txBody>
          <a:bodyPr spcFirstLastPara="1" wrap="square" lIns="91425" tIns="45700" rIns="91425" bIns="45700" anchor="t" anchorCtr="0">
            <a:noAutofit/>
          </a:bodyPr>
          <a:lstStyle/>
          <a:p>
            <a:pPr marL="0" lvl="0" indent="0" algn="l" rtl="0">
              <a:lnSpc>
                <a:spcPct val="142857"/>
              </a:lnSpc>
              <a:spcBef>
                <a:spcPts val="1100"/>
              </a:spcBef>
              <a:spcAft>
                <a:spcPts val="0"/>
              </a:spcAft>
              <a:buClr>
                <a:schemeClr val="dk1"/>
              </a:buClr>
              <a:buSzPts val="1100"/>
              <a:buFont typeface="Arial"/>
              <a:buNone/>
            </a:pPr>
            <a:r>
              <a:rPr lang="en-US" dirty="0">
                <a:solidFill>
                  <a:schemeClr val="dk1"/>
                </a:solidFill>
                <a:latin typeface="Arial"/>
                <a:ea typeface="Arial"/>
                <a:cs typeface="Arial"/>
                <a:sym typeface="Arial"/>
              </a:rPr>
              <a:t>Karlsson (2013) describes </a:t>
            </a:r>
            <a:r>
              <a:rPr lang="en-US" b="1" dirty="0">
                <a:solidFill>
                  <a:schemeClr val="dk1"/>
                </a:solidFill>
                <a:latin typeface="Arial"/>
                <a:ea typeface="Arial"/>
                <a:cs typeface="Arial"/>
                <a:sym typeface="Arial"/>
              </a:rPr>
              <a:t>"wounded learner identities."</a:t>
            </a:r>
            <a:endParaRPr b="1" dirty="0">
              <a:solidFill>
                <a:schemeClr val="dk1"/>
              </a:solidFill>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dirty="0">
                <a:solidFill>
                  <a:schemeClr val="dk1"/>
                </a:solidFill>
                <a:latin typeface="Arial"/>
                <a:ea typeface="Arial"/>
                <a:cs typeface="Arial"/>
                <a:sym typeface="Arial"/>
              </a:rPr>
              <a:t>Examples include learners who:</a:t>
            </a:r>
            <a:endParaRPr dirty="0">
              <a:solidFill>
                <a:schemeClr val="dk1"/>
              </a:solidFill>
              <a:latin typeface="Arial"/>
              <a:ea typeface="Arial"/>
              <a:cs typeface="Arial"/>
              <a:sym typeface="Arial"/>
            </a:endParaRPr>
          </a:p>
          <a:p>
            <a:pPr marL="457200" lvl="0" indent="-342900" algn="l" rtl="0">
              <a:lnSpc>
                <a:spcPct val="115000"/>
              </a:lnSpc>
              <a:spcBef>
                <a:spcPts val="1100"/>
              </a:spcBef>
              <a:spcAft>
                <a:spcPts val="0"/>
              </a:spcAft>
              <a:buClr>
                <a:schemeClr val="dk1"/>
              </a:buClr>
              <a:buSzPts val="1800"/>
              <a:buFont typeface="Arial"/>
              <a:buChar char="●"/>
            </a:pPr>
            <a:r>
              <a:rPr lang="en-US" dirty="0">
                <a:solidFill>
                  <a:schemeClr val="dk1"/>
                </a:solidFill>
                <a:latin typeface="Arial"/>
                <a:ea typeface="Arial"/>
                <a:cs typeface="Arial"/>
                <a:sym typeface="Arial"/>
              </a:rPr>
              <a:t>Feel they have failed academically</a:t>
            </a:r>
            <a:endParaRPr dirty="0">
              <a:solidFill>
                <a:schemeClr val="dk1"/>
              </a:solidFill>
              <a:latin typeface="Arial"/>
              <a:ea typeface="Arial"/>
              <a:cs typeface="Arial"/>
              <a:sym typeface="Arial"/>
            </a:endParaRPr>
          </a:p>
          <a:p>
            <a:pPr marL="457200" lvl="0" indent="-342900" algn="l" rtl="0">
              <a:lnSpc>
                <a:spcPct val="115000"/>
              </a:lnSpc>
              <a:spcBef>
                <a:spcPts val="0"/>
              </a:spcBef>
              <a:spcAft>
                <a:spcPts val="0"/>
              </a:spcAft>
              <a:buClr>
                <a:schemeClr val="dk1"/>
              </a:buClr>
              <a:buSzPts val="1800"/>
              <a:buFont typeface="Arial"/>
              <a:buChar char="●"/>
            </a:pPr>
            <a:r>
              <a:rPr lang="en-US" dirty="0">
                <a:solidFill>
                  <a:schemeClr val="dk1"/>
                </a:solidFill>
                <a:latin typeface="Arial"/>
                <a:ea typeface="Arial"/>
                <a:cs typeface="Arial"/>
                <a:sym typeface="Arial"/>
              </a:rPr>
              <a:t>Have experienced humiliation</a:t>
            </a:r>
            <a:endParaRPr dirty="0">
              <a:solidFill>
                <a:schemeClr val="dk1"/>
              </a:solidFill>
              <a:latin typeface="Arial"/>
              <a:ea typeface="Arial"/>
              <a:cs typeface="Arial"/>
              <a:sym typeface="Arial"/>
            </a:endParaRPr>
          </a:p>
          <a:p>
            <a:pPr marL="457200" lvl="0" indent="-342900" algn="l" rtl="0">
              <a:lnSpc>
                <a:spcPct val="115000"/>
              </a:lnSpc>
              <a:spcBef>
                <a:spcPts val="0"/>
              </a:spcBef>
              <a:spcAft>
                <a:spcPts val="0"/>
              </a:spcAft>
              <a:buClr>
                <a:schemeClr val="dk1"/>
              </a:buClr>
              <a:buSzPts val="1800"/>
              <a:buFont typeface="Arial"/>
              <a:buChar char="●"/>
            </a:pPr>
            <a:r>
              <a:rPr lang="en-US" dirty="0">
                <a:solidFill>
                  <a:schemeClr val="dk1"/>
                </a:solidFill>
                <a:latin typeface="Arial"/>
                <a:ea typeface="Arial"/>
                <a:cs typeface="Arial"/>
                <a:sym typeface="Arial"/>
              </a:rPr>
              <a:t>Believe they are "bad at languages"</a:t>
            </a:r>
            <a:endParaRPr dirty="0">
              <a:solidFill>
                <a:schemeClr val="dk1"/>
              </a:solidFill>
              <a:latin typeface="Arial"/>
              <a:ea typeface="Arial"/>
              <a:cs typeface="Arial"/>
              <a:sym typeface="Arial"/>
            </a:endParaRPr>
          </a:p>
          <a:p>
            <a:pPr marL="457200" lvl="0" indent="-342900" algn="l" rtl="0">
              <a:lnSpc>
                <a:spcPct val="115000"/>
              </a:lnSpc>
              <a:spcBef>
                <a:spcPts val="0"/>
              </a:spcBef>
              <a:spcAft>
                <a:spcPts val="0"/>
              </a:spcAft>
              <a:buClr>
                <a:schemeClr val="dk1"/>
              </a:buClr>
              <a:buSzPts val="1800"/>
              <a:buFont typeface="Arial"/>
              <a:buChar char="●"/>
            </a:pPr>
            <a:r>
              <a:rPr lang="en-US" dirty="0">
                <a:solidFill>
                  <a:schemeClr val="dk1"/>
                </a:solidFill>
                <a:latin typeface="Arial"/>
                <a:ea typeface="Arial"/>
                <a:cs typeface="Arial"/>
                <a:sym typeface="Arial"/>
              </a:rPr>
              <a:t>Carry anxiety from previous classrooms</a:t>
            </a:r>
            <a:endParaRPr dirty="0">
              <a:solidFill>
                <a:schemeClr val="dk1"/>
              </a:solidFill>
              <a:latin typeface="Arial"/>
              <a:ea typeface="Arial"/>
              <a:cs typeface="Arial"/>
              <a:sym typeface="Arial"/>
            </a:endParaRPr>
          </a:p>
          <a:p>
            <a:pPr marL="457200" lvl="0" indent="0" algn="l" rtl="0">
              <a:lnSpc>
                <a:spcPct val="115000"/>
              </a:lnSpc>
              <a:spcBef>
                <a:spcPts val="1100"/>
              </a:spcBef>
              <a:spcAft>
                <a:spcPts val="0"/>
              </a:spcAft>
              <a:buNone/>
            </a:pPr>
            <a:endParaRPr dirty="0">
              <a:solidFill>
                <a:schemeClr val="dk1"/>
              </a:solidFill>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dirty="0">
                <a:solidFill>
                  <a:schemeClr val="dk1"/>
                </a:solidFill>
                <a:latin typeface="Arial"/>
                <a:ea typeface="Arial"/>
                <a:cs typeface="Arial"/>
                <a:sym typeface="Arial"/>
              </a:rPr>
              <a:t>Consider how often you've said:</a:t>
            </a:r>
            <a:endParaRPr dirty="0">
              <a:solidFill>
                <a:schemeClr val="dk1"/>
              </a:solidFill>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dirty="0">
                <a:solidFill>
                  <a:schemeClr val="dk1"/>
                </a:solidFill>
                <a:latin typeface="Arial"/>
                <a:ea typeface="Arial"/>
                <a:cs typeface="Arial"/>
                <a:sym typeface="Arial"/>
              </a:rPr>
              <a:t>'That's okay.'   'Take your time.'  'You're doing well.'  ‘Don’t worry about making mistakes.’</a:t>
            </a:r>
          </a:p>
          <a:p>
            <a:pPr marL="0" lvl="0" indent="0" algn="l" rtl="0">
              <a:lnSpc>
                <a:spcPct val="142857"/>
              </a:lnSpc>
              <a:spcBef>
                <a:spcPts val="1100"/>
              </a:spcBef>
              <a:spcAft>
                <a:spcPts val="0"/>
              </a:spcAft>
              <a:buClr>
                <a:schemeClr val="dk1"/>
              </a:buClr>
              <a:buSzPts val="1100"/>
              <a:buFont typeface="Arial"/>
              <a:buNone/>
            </a:pPr>
            <a:endParaRPr sz="800" dirty="0">
              <a:solidFill>
                <a:schemeClr val="dk1"/>
              </a:solidFill>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dirty="0">
                <a:solidFill>
                  <a:schemeClr val="dk1"/>
                </a:solidFill>
                <a:latin typeface="Arial"/>
                <a:ea typeface="Arial"/>
                <a:cs typeface="Arial"/>
                <a:sym typeface="Arial"/>
              </a:rPr>
              <a:t>Those small interactions may seem simple but they're emotionally significant.</a:t>
            </a:r>
            <a:endParaRPr dirty="0">
              <a:solidFill>
                <a:schemeClr val="dk1"/>
              </a:solidFill>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dirty="0">
                <a:solidFill>
                  <a:schemeClr val="dk1"/>
                </a:solidFill>
                <a:latin typeface="Arial"/>
                <a:ea typeface="Arial"/>
                <a:cs typeface="Arial"/>
                <a:sym typeface="Arial"/>
              </a:rPr>
              <a:t>We are often helping learners rebuild confidence one interaction at a time.</a:t>
            </a:r>
            <a:endParaRPr dirty="0">
              <a:solidFill>
                <a:schemeClr val="dk1"/>
              </a:solidFill>
              <a:latin typeface="Arial"/>
              <a:ea typeface="Arial"/>
              <a:cs typeface="Arial"/>
              <a:sym typeface="Arial"/>
            </a:endParaRPr>
          </a:p>
          <a:p>
            <a:pPr marL="0" lvl="0" indent="0" algn="l" rtl="0">
              <a:spcBef>
                <a:spcPts val="1100"/>
              </a:spcBef>
              <a:spcAft>
                <a:spcPts val="0"/>
              </a:spcAft>
              <a:buNone/>
            </a:pPr>
            <a:endParaRPr dirty="0">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4" name="Google Shape;244;p32"/>
          <p:cNvSpPr txBox="1">
            <a:spLocks noGrp="1"/>
          </p:cNvSpPr>
          <p:nvPr>
            <p:ph type="title"/>
          </p:nvPr>
        </p:nvSpPr>
        <p:spPr>
          <a:xfrm>
            <a:off x="677334" y="234725"/>
            <a:ext cx="8596800" cy="13209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r>
              <a:rPr lang="en-US" dirty="0"/>
              <a:t>Foreign Language Anxiety (FLA)</a:t>
            </a:r>
            <a:endParaRPr dirty="0"/>
          </a:p>
        </p:txBody>
      </p:sp>
      <p:sp>
        <p:nvSpPr>
          <p:cNvPr id="245" name="Google Shape;245;p32"/>
          <p:cNvSpPr txBox="1">
            <a:spLocks noGrp="1"/>
          </p:cNvSpPr>
          <p:nvPr>
            <p:ph type="body" idx="1"/>
          </p:nvPr>
        </p:nvSpPr>
        <p:spPr>
          <a:xfrm>
            <a:off x="677334" y="803735"/>
            <a:ext cx="9253050" cy="5382300"/>
          </a:xfrm>
          <a:prstGeom prst="rect">
            <a:avLst/>
          </a:prstGeom>
          <a:noFill/>
        </p:spPr>
        <p:txBody>
          <a:bodyPr spcFirstLastPara="1" wrap="square" lIns="91425" tIns="45700" rIns="91425" bIns="45700" anchor="t" anchorCtr="0">
            <a:noAutofit/>
          </a:bodyPr>
          <a:lstStyle/>
          <a:p>
            <a:pPr marL="0" lvl="0" indent="0" algn="l" rtl="0">
              <a:lnSpc>
                <a:spcPct val="142857"/>
              </a:lnSpc>
              <a:spcBef>
                <a:spcPts val="1800"/>
              </a:spcBef>
              <a:spcAft>
                <a:spcPts val="0"/>
              </a:spcAft>
              <a:buNone/>
            </a:pPr>
            <a:r>
              <a:rPr lang="en-US" dirty="0">
                <a:solidFill>
                  <a:schemeClr val="dk1"/>
                </a:solidFill>
                <a:highlight>
                  <a:schemeClr val="lt1"/>
                </a:highlight>
                <a:latin typeface="Arial"/>
                <a:ea typeface="Arial"/>
                <a:cs typeface="Arial"/>
                <a:sym typeface="Arial"/>
              </a:rPr>
              <a:t>Our learners may have </a:t>
            </a:r>
            <a:r>
              <a:rPr lang="en-US" b="1" dirty="0">
                <a:solidFill>
                  <a:schemeClr val="dk1"/>
                </a:solidFill>
                <a:highlight>
                  <a:schemeClr val="lt1"/>
                </a:highlight>
                <a:latin typeface="Arial"/>
                <a:ea typeface="Arial"/>
                <a:cs typeface="Arial"/>
                <a:sym typeface="Arial"/>
              </a:rPr>
              <a:t>“wounded learner identities” </a:t>
            </a:r>
            <a:r>
              <a:rPr lang="en-US" dirty="0">
                <a:solidFill>
                  <a:schemeClr val="dk1"/>
                </a:solidFill>
                <a:highlight>
                  <a:schemeClr val="lt1"/>
                </a:highlight>
                <a:latin typeface="Arial"/>
                <a:ea typeface="Arial"/>
                <a:cs typeface="Arial"/>
                <a:sym typeface="Arial"/>
              </a:rPr>
              <a:t>and so they may feel foreign language anxiety because language learning can feel threatening.</a:t>
            </a:r>
            <a:endParaRPr dirty="0">
              <a:solidFill>
                <a:schemeClr val="dk1"/>
              </a:solidFill>
              <a:highlight>
                <a:schemeClr val="lt1"/>
              </a:highlight>
              <a:latin typeface="Arial"/>
              <a:ea typeface="Arial"/>
              <a:cs typeface="Arial"/>
              <a:sym typeface="Arial"/>
            </a:endParaRPr>
          </a:p>
          <a:p>
            <a:pPr marL="0" lvl="0" indent="0" algn="l" rtl="0">
              <a:lnSpc>
                <a:spcPct val="142857"/>
              </a:lnSpc>
              <a:spcBef>
                <a:spcPts val="1100"/>
              </a:spcBef>
              <a:spcAft>
                <a:spcPts val="0"/>
              </a:spcAft>
              <a:buNone/>
            </a:pPr>
            <a:r>
              <a:rPr lang="en-US" dirty="0">
                <a:solidFill>
                  <a:schemeClr val="dk1"/>
                </a:solidFill>
                <a:highlight>
                  <a:schemeClr val="lt1"/>
                </a:highlight>
                <a:latin typeface="Arial"/>
                <a:ea typeface="Arial"/>
                <a:cs typeface="Arial"/>
                <a:sym typeface="Arial"/>
              </a:rPr>
              <a:t>Research identifies common sources of language anxiety:</a:t>
            </a:r>
            <a:endParaRPr dirty="0">
              <a:solidFill>
                <a:schemeClr val="dk1"/>
              </a:solidFill>
              <a:highlight>
                <a:schemeClr val="lt1"/>
              </a:highlight>
              <a:latin typeface="Arial"/>
              <a:ea typeface="Arial"/>
              <a:cs typeface="Arial"/>
              <a:sym typeface="Arial"/>
            </a:endParaRPr>
          </a:p>
          <a:p>
            <a:pPr marL="457200" lvl="0" indent="-342900" algn="l" rtl="0">
              <a:lnSpc>
                <a:spcPct val="115000"/>
              </a:lnSpc>
              <a:spcBef>
                <a:spcPts val="1100"/>
              </a:spcBef>
              <a:spcAft>
                <a:spcPts val="0"/>
              </a:spcAft>
              <a:buClr>
                <a:schemeClr val="dk1"/>
              </a:buClr>
              <a:buSzPts val="1800"/>
              <a:buFont typeface="Arial"/>
              <a:buChar char="●"/>
            </a:pPr>
            <a:r>
              <a:rPr lang="en-US" dirty="0">
                <a:solidFill>
                  <a:schemeClr val="dk1"/>
                </a:solidFill>
                <a:highlight>
                  <a:schemeClr val="lt1"/>
                </a:highlight>
                <a:latin typeface="Arial"/>
                <a:ea typeface="Arial"/>
                <a:cs typeface="Arial"/>
                <a:sym typeface="Arial"/>
              </a:rPr>
              <a:t>Speaking in front of others</a:t>
            </a:r>
            <a:endParaRPr dirty="0">
              <a:solidFill>
                <a:schemeClr val="dk1"/>
              </a:solidFill>
              <a:highlight>
                <a:schemeClr val="lt1"/>
              </a:highlight>
              <a:latin typeface="Arial"/>
              <a:ea typeface="Arial"/>
              <a:cs typeface="Arial"/>
              <a:sym typeface="Arial"/>
            </a:endParaRPr>
          </a:p>
          <a:p>
            <a:pPr marL="457200" lvl="0" indent="-342900" algn="l" rtl="0">
              <a:lnSpc>
                <a:spcPct val="115000"/>
              </a:lnSpc>
              <a:spcBef>
                <a:spcPts val="0"/>
              </a:spcBef>
              <a:spcAft>
                <a:spcPts val="0"/>
              </a:spcAft>
              <a:buClr>
                <a:schemeClr val="dk1"/>
              </a:buClr>
              <a:buSzPts val="1800"/>
              <a:buFont typeface="Arial"/>
              <a:buChar char="●"/>
            </a:pPr>
            <a:r>
              <a:rPr lang="en-US" dirty="0">
                <a:solidFill>
                  <a:schemeClr val="dk1"/>
                </a:solidFill>
                <a:highlight>
                  <a:schemeClr val="lt1"/>
                </a:highlight>
                <a:latin typeface="Arial"/>
                <a:ea typeface="Arial"/>
                <a:cs typeface="Arial"/>
                <a:sym typeface="Arial"/>
              </a:rPr>
              <a:t>Fear of making mistakes</a:t>
            </a:r>
            <a:endParaRPr dirty="0">
              <a:solidFill>
                <a:schemeClr val="dk1"/>
              </a:solidFill>
              <a:highlight>
                <a:schemeClr val="lt1"/>
              </a:highlight>
              <a:latin typeface="Arial"/>
              <a:ea typeface="Arial"/>
              <a:cs typeface="Arial"/>
              <a:sym typeface="Arial"/>
            </a:endParaRPr>
          </a:p>
          <a:p>
            <a:pPr marL="457200" lvl="0" indent="-342900" algn="l" rtl="0">
              <a:lnSpc>
                <a:spcPct val="115000"/>
              </a:lnSpc>
              <a:spcBef>
                <a:spcPts val="0"/>
              </a:spcBef>
              <a:spcAft>
                <a:spcPts val="0"/>
              </a:spcAft>
              <a:buClr>
                <a:schemeClr val="dk1"/>
              </a:buClr>
              <a:buSzPts val="1800"/>
              <a:buFont typeface="Arial"/>
              <a:buChar char="●"/>
            </a:pPr>
            <a:r>
              <a:rPr lang="en-US" dirty="0">
                <a:solidFill>
                  <a:schemeClr val="dk1"/>
                </a:solidFill>
                <a:highlight>
                  <a:schemeClr val="lt1"/>
                </a:highlight>
                <a:latin typeface="Arial"/>
                <a:ea typeface="Arial"/>
                <a:cs typeface="Arial"/>
                <a:sym typeface="Arial"/>
              </a:rPr>
              <a:t>Being corrected publicly</a:t>
            </a:r>
            <a:endParaRPr dirty="0">
              <a:solidFill>
                <a:schemeClr val="dk1"/>
              </a:solidFill>
              <a:highlight>
                <a:schemeClr val="lt1"/>
              </a:highlight>
              <a:latin typeface="Arial"/>
              <a:ea typeface="Arial"/>
              <a:cs typeface="Arial"/>
              <a:sym typeface="Arial"/>
            </a:endParaRPr>
          </a:p>
          <a:p>
            <a:pPr marL="457200" lvl="0" indent="-342900" algn="l" rtl="0">
              <a:lnSpc>
                <a:spcPct val="115000"/>
              </a:lnSpc>
              <a:spcBef>
                <a:spcPts val="0"/>
              </a:spcBef>
              <a:spcAft>
                <a:spcPts val="0"/>
              </a:spcAft>
              <a:buClr>
                <a:schemeClr val="dk1"/>
              </a:buClr>
              <a:buSzPts val="1800"/>
              <a:buFont typeface="Arial"/>
              <a:buChar char="●"/>
            </a:pPr>
            <a:r>
              <a:rPr lang="en-US" dirty="0">
                <a:solidFill>
                  <a:schemeClr val="dk1"/>
                </a:solidFill>
                <a:highlight>
                  <a:schemeClr val="lt1"/>
                </a:highlight>
                <a:latin typeface="Arial"/>
                <a:ea typeface="Arial"/>
                <a:cs typeface="Arial"/>
                <a:sym typeface="Arial"/>
              </a:rPr>
              <a:t>Exams/Assessments</a:t>
            </a:r>
            <a:endParaRPr dirty="0">
              <a:solidFill>
                <a:schemeClr val="dk1"/>
              </a:solidFill>
              <a:highlight>
                <a:schemeClr val="lt1"/>
              </a:highlight>
              <a:latin typeface="Arial"/>
              <a:ea typeface="Arial"/>
              <a:cs typeface="Arial"/>
              <a:sym typeface="Arial"/>
            </a:endParaRPr>
          </a:p>
          <a:p>
            <a:pPr marL="457200" lvl="0" indent="-342900" algn="l" rtl="0">
              <a:lnSpc>
                <a:spcPct val="115000"/>
              </a:lnSpc>
              <a:spcBef>
                <a:spcPts val="0"/>
              </a:spcBef>
              <a:spcAft>
                <a:spcPts val="0"/>
              </a:spcAft>
              <a:buClr>
                <a:schemeClr val="dk1"/>
              </a:buClr>
              <a:buSzPts val="1800"/>
              <a:buFont typeface="Arial"/>
              <a:buChar char="●"/>
            </a:pPr>
            <a:r>
              <a:rPr lang="en-US" dirty="0">
                <a:solidFill>
                  <a:schemeClr val="dk1"/>
                </a:solidFill>
                <a:highlight>
                  <a:schemeClr val="lt1"/>
                </a:highlight>
                <a:latin typeface="Arial"/>
                <a:ea typeface="Arial"/>
                <a:cs typeface="Arial"/>
                <a:sym typeface="Arial"/>
              </a:rPr>
              <a:t>Role plays</a:t>
            </a:r>
            <a:endParaRPr dirty="0">
              <a:solidFill>
                <a:schemeClr val="dk1"/>
              </a:solidFill>
              <a:highlight>
                <a:schemeClr val="lt1"/>
              </a:highlight>
              <a:latin typeface="Arial"/>
              <a:ea typeface="Arial"/>
              <a:cs typeface="Arial"/>
              <a:sym typeface="Arial"/>
            </a:endParaRPr>
          </a:p>
          <a:p>
            <a:pPr marL="457200" lvl="0" indent="-342900" algn="l" rtl="0">
              <a:lnSpc>
                <a:spcPct val="115000"/>
              </a:lnSpc>
              <a:spcBef>
                <a:spcPts val="0"/>
              </a:spcBef>
              <a:spcAft>
                <a:spcPts val="0"/>
              </a:spcAft>
              <a:buClr>
                <a:schemeClr val="dk1"/>
              </a:buClr>
              <a:buSzPts val="1800"/>
              <a:buFont typeface="Arial"/>
              <a:buChar char="●"/>
            </a:pPr>
            <a:r>
              <a:rPr lang="en-US" dirty="0">
                <a:solidFill>
                  <a:schemeClr val="dk1"/>
                </a:solidFill>
                <a:highlight>
                  <a:schemeClr val="lt1"/>
                </a:highlight>
                <a:latin typeface="Arial"/>
                <a:ea typeface="Arial"/>
                <a:cs typeface="Arial"/>
                <a:sym typeface="Arial"/>
              </a:rPr>
              <a:t>Peer comparison</a:t>
            </a:r>
            <a:endParaRPr dirty="0">
              <a:solidFill>
                <a:schemeClr val="dk1"/>
              </a:solidFill>
              <a:highlight>
                <a:schemeClr val="lt1"/>
              </a:highlight>
              <a:latin typeface="Arial"/>
              <a:ea typeface="Arial"/>
              <a:cs typeface="Arial"/>
              <a:sym typeface="Arial"/>
            </a:endParaRPr>
          </a:p>
          <a:p>
            <a:pPr marL="0" lvl="0" indent="0" algn="l" rtl="0">
              <a:lnSpc>
                <a:spcPct val="142857"/>
              </a:lnSpc>
              <a:spcBef>
                <a:spcPts val="1100"/>
              </a:spcBef>
              <a:spcAft>
                <a:spcPts val="0"/>
              </a:spcAft>
              <a:buNone/>
            </a:pPr>
            <a:r>
              <a:rPr lang="en-US" dirty="0">
                <a:solidFill>
                  <a:schemeClr val="dk1"/>
                </a:solidFill>
                <a:highlight>
                  <a:schemeClr val="lt1"/>
                </a:highlight>
                <a:latin typeface="Arial"/>
                <a:ea typeface="Arial"/>
                <a:cs typeface="Arial"/>
                <a:sym typeface="Arial"/>
              </a:rPr>
              <a:t>(Horwitz et al.; Woodrow; Dewaele)</a:t>
            </a:r>
            <a:endParaRPr dirty="0">
              <a:solidFill>
                <a:schemeClr val="dk1"/>
              </a:solidFill>
              <a:highlight>
                <a:schemeClr val="lt1"/>
              </a:highlight>
              <a:latin typeface="Arial"/>
              <a:ea typeface="Arial"/>
              <a:cs typeface="Arial"/>
              <a:sym typeface="Arial"/>
            </a:endParaRPr>
          </a:p>
          <a:p>
            <a:pPr marL="0" lvl="0" indent="0" algn="l" rtl="0">
              <a:lnSpc>
                <a:spcPct val="115000"/>
              </a:lnSpc>
              <a:spcBef>
                <a:spcPts val="1100"/>
              </a:spcBef>
              <a:spcAft>
                <a:spcPts val="0"/>
              </a:spcAft>
              <a:buNone/>
            </a:pPr>
            <a:endParaRPr sz="800" u="sng" dirty="0">
              <a:solidFill>
                <a:schemeClr val="hlink"/>
              </a:solidFill>
              <a:highlight>
                <a:schemeClr val="lt1"/>
              </a:highlight>
              <a:latin typeface="Arial"/>
              <a:ea typeface="Arial"/>
              <a:cs typeface="Arial"/>
              <a:sym typeface="Arial"/>
            </a:endParaRPr>
          </a:p>
          <a:p>
            <a:pPr marL="0" lvl="0" indent="0" algn="l" rtl="0">
              <a:lnSpc>
                <a:spcPct val="142857"/>
              </a:lnSpc>
              <a:spcBef>
                <a:spcPts val="1100"/>
              </a:spcBef>
              <a:spcAft>
                <a:spcPts val="0"/>
              </a:spcAft>
              <a:buNone/>
            </a:pPr>
            <a:r>
              <a:rPr lang="en-US" dirty="0">
                <a:solidFill>
                  <a:schemeClr val="dk1"/>
                </a:solidFill>
                <a:highlight>
                  <a:schemeClr val="lt1"/>
                </a:highlight>
                <a:latin typeface="Arial"/>
                <a:ea typeface="Arial"/>
                <a:cs typeface="Arial"/>
                <a:sym typeface="Arial"/>
              </a:rPr>
              <a:t>For many learners, speaking another language can feel like exposing a less capable version of themselves. Teachers often become emotional safety nets. How have you helped anxious learners? </a:t>
            </a:r>
            <a:endParaRPr dirty="0">
              <a:solidFill>
                <a:schemeClr val="dk1"/>
              </a:solidFill>
              <a:highlight>
                <a:schemeClr val="lt1"/>
              </a:highlight>
              <a:latin typeface="Arial"/>
              <a:ea typeface="Arial"/>
              <a:cs typeface="Arial"/>
              <a:sym typeface="Arial"/>
            </a:endParaRPr>
          </a:p>
          <a:p>
            <a:pPr marL="0" lvl="0" indent="0" algn="l" rtl="0">
              <a:spcBef>
                <a:spcPts val="1100"/>
              </a:spcBef>
              <a:spcAft>
                <a:spcPts val="0"/>
              </a:spcAft>
              <a:buNone/>
            </a:pPr>
            <a:endParaRPr dirty="0">
              <a:solidFill>
                <a:srgbClr val="333333"/>
              </a:solidFill>
              <a:highlight>
                <a:schemeClr val="lt1"/>
              </a:highligh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50"/>
        <p:cNvGrpSpPr/>
        <p:nvPr/>
      </p:nvGrpSpPr>
      <p:grpSpPr>
        <a:xfrm>
          <a:off x="0" y="0"/>
          <a:ext cx="0" cy="0"/>
          <a:chOff x="0" y="0"/>
          <a:chExt cx="0" cy="0"/>
        </a:xfrm>
      </p:grpSpPr>
      <p:sp>
        <p:nvSpPr>
          <p:cNvPr id="252" name="Google Shape;252;p33"/>
          <p:cNvSpPr/>
          <p:nvPr/>
        </p:nvSpPr>
        <p:spPr>
          <a:xfrm>
            <a:off x="677334" y="1082723"/>
            <a:ext cx="10515600" cy="4389000"/>
          </a:xfrm>
          <a:prstGeom prst="rect">
            <a:avLst/>
          </a:prstGeom>
          <a:noFill/>
          <a:ln>
            <a:noFill/>
          </a:ln>
        </p:spPr>
        <p:txBody>
          <a:bodyPr spcFirstLastPara="1" wrap="square" lIns="91425" tIns="45700" rIns="91425" bIns="45700" anchor="ctr" anchorCtr="0">
            <a:noAutofit/>
          </a:bodyPr>
          <a:lstStyle/>
          <a:p>
            <a:pPr marL="0" lvl="0" indent="0" algn="l" rtl="0">
              <a:lnSpc>
                <a:spcPct val="142857"/>
              </a:lnSpc>
              <a:spcBef>
                <a:spcPts val="1100"/>
              </a:spcBef>
              <a:spcAft>
                <a:spcPts val="0"/>
              </a:spcAft>
              <a:buNone/>
            </a:pPr>
            <a:r>
              <a:rPr lang="en-US" sz="1800" dirty="0">
                <a:solidFill>
                  <a:schemeClr val="dk1"/>
                </a:solidFill>
              </a:rPr>
              <a:t>Teachers often:</a:t>
            </a:r>
            <a:endParaRPr sz="1800" dirty="0">
              <a:solidFill>
                <a:schemeClr val="dk1"/>
              </a:solidFill>
            </a:endParaRPr>
          </a:p>
          <a:p>
            <a:pPr marL="457200" lvl="0" indent="-342900" algn="l" rtl="0">
              <a:lnSpc>
                <a:spcPct val="115000"/>
              </a:lnSpc>
              <a:spcBef>
                <a:spcPts val="1100"/>
              </a:spcBef>
              <a:spcAft>
                <a:spcPts val="0"/>
              </a:spcAft>
              <a:buClr>
                <a:schemeClr val="dk1"/>
              </a:buClr>
              <a:buSzPts val="1800"/>
              <a:buChar char="●"/>
            </a:pPr>
            <a:r>
              <a:rPr lang="en-US" sz="1800" dirty="0">
                <a:solidFill>
                  <a:schemeClr val="dk1"/>
                </a:solidFill>
              </a:rPr>
              <a:t>Build confidence</a:t>
            </a:r>
            <a:endParaRPr sz="1800" dirty="0">
              <a:solidFill>
                <a:schemeClr val="dk1"/>
              </a:solidFill>
            </a:endParaRPr>
          </a:p>
          <a:p>
            <a:pPr marL="457200" lvl="0" indent="-342900" algn="l" rtl="0">
              <a:lnSpc>
                <a:spcPct val="115000"/>
              </a:lnSpc>
              <a:spcBef>
                <a:spcPts val="0"/>
              </a:spcBef>
              <a:spcAft>
                <a:spcPts val="0"/>
              </a:spcAft>
              <a:buClr>
                <a:schemeClr val="dk1"/>
              </a:buClr>
              <a:buSzPts val="1800"/>
              <a:buChar char="●"/>
            </a:pPr>
            <a:r>
              <a:rPr lang="en-US" sz="1800" dirty="0">
                <a:solidFill>
                  <a:schemeClr val="dk1"/>
                </a:solidFill>
              </a:rPr>
              <a:t>Create belonging</a:t>
            </a:r>
            <a:endParaRPr sz="1800" dirty="0">
              <a:solidFill>
                <a:schemeClr val="dk1"/>
              </a:solidFill>
            </a:endParaRPr>
          </a:p>
          <a:p>
            <a:pPr marL="457200" lvl="0" indent="-342900" algn="l" rtl="0">
              <a:lnSpc>
                <a:spcPct val="115000"/>
              </a:lnSpc>
              <a:spcBef>
                <a:spcPts val="0"/>
              </a:spcBef>
              <a:spcAft>
                <a:spcPts val="0"/>
              </a:spcAft>
              <a:buClr>
                <a:schemeClr val="dk1"/>
              </a:buClr>
              <a:buSzPts val="1800"/>
              <a:buChar char="●"/>
            </a:pPr>
            <a:r>
              <a:rPr lang="en-US" sz="1800" dirty="0">
                <a:solidFill>
                  <a:schemeClr val="dk1"/>
                </a:solidFill>
              </a:rPr>
              <a:t>Reduce anxiety</a:t>
            </a:r>
            <a:endParaRPr sz="1800" dirty="0">
              <a:solidFill>
                <a:schemeClr val="dk1"/>
              </a:solidFill>
            </a:endParaRPr>
          </a:p>
          <a:p>
            <a:pPr marL="457200" lvl="0" indent="-342900" algn="l" rtl="0">
              <a:lnSpc>
                <a:spcPct val="115000"/>
              </a:lnSpc>
              <a:spcBef>
                <a:spcPts val="0"/>
              </a:spcBef>
              <a:spcAft>
                <a:spcPts val="0"/>
              </a:spcAft>
              <a:buClr>
                <a:schemeClr val="dk1"/>
              </a:buClr>
              <a:buSzPts val="1800"/>
              <a:buChar char="●"/>
            </a:pPr>
            <a:r>
              <a:rPr lang="en-US" sz="1800" dirty="0">
                <a:solidFill>
                  <a:schemeClr val="dk1"/>
                </a:solidFill>
              </a:rPr>
              <a:t>Encourage participation</a:t>
            </a:r>
            <a:endParaRPr sz="1800" dirty="0">
              <a:solidFill>
                <a:schemeClr val="dk1"/>
              </a:solidFill>
            </a:endParaRPr>
          </a:p>
          <a:p>
            <a:pPr marL="457200" lvl="0" indent="-342900" algn="l" rtl="0">
              <a:lnSpc>
                <a:spcPct val="115000"/>
              </a:lnSpc>
              <a:spcBef>
                <a:spcPts val="0"/>
              </a:spcBef>
              <a:spcAft>
                <a:spcPts val="0"/>
              </a:spcAft>
              <a:buClr>
                <a:schemeClr val="dk1"/>
              </a:buClr>
              <a:buSzPts val="1800"/>
              <a:buChar char="●"/>
            </a:pPr>
            <a:r>
              <a:rPr lang="en-US" sz="1800" dirty="0">
                <a:solidFill>
                  <a:schemeClr val="dk1"/>
                </a:solidFill>
              </a:rPr>
              <a:t>Rebuild self-belief</a:t>
            </a:r>
            <a:endParaRPr sz="1800" dirty="0">
              <a:solidFill>
                <a:schemeClr val="dk1"/>
              </a:solidFill>
            </a:endParaRPr>
          </a:p>
          <a:p>
            <a:pPr marL="0" lvl="0" indent="0" algn="l" rtl="0">
              <a:lnSpc>
                <a:spcPct val="115000"/>
              </a:lnSpc>
              <a:spcBef>
                <a:spcPts val="1100"/>
              </a:spcBef>
              <a:spcAft>
                <a:spcPts val="0"/>
              </a:spcAft>
              <a:buNone/>
            </a:pPr>
            <a:endParaRPr sz="1800" dirty="0">
              <a:solidFill>
                <a:schemeClr val="dk1"/>
              </a:solidFill>
            </a:endParaRPr>
          </a:p>
          <a:p>
            <a:pPr marL="0" lvl="0" indent="0" algn="l" rtl="0">
              <a:lnSpc>
                <a:spcPct val="115000"/>
              </a:lnSpc>
              <a:spcBef>
                <a:spcPts val="1100"/>
              </a:spcBef>
              <a:spcAft>
                <a:spcPts val="0"/>
              </a:spcAft>
              <a:buNone/>
            </a:pPr>
            <a:r>
              <a:rPr lang="en-US" sz="1800" dirty="0">
                <a:solidFill>
                  <a:schemeClr val="dk1"/>
                </a:solidFill>
              </a:rPr>
              <a:t>Trust doesn't appear on a timetable.</a:t>
            </a:r>
            <a:endParaRPr sz="1800" dirty="0">
              <a:solidFill>
                <a:schemeClr val="dk1"/>
              </a:solidFill>
            </a:endParaRPr>
          </a:p>
          <a:p>
            <a:pPr marL="0" lvl="0" indent="0" algn="l" rtl="0">
              <a:lnSpc>
                <a:spcPct val="115000"/>
              </a:lnSpc>
              <a:spcBef>
                <a:spcPts val="1100"/>
              </a:spcBef>
              <a:spcAft>
                <a:spcPts val="0"/>
              </a:spcAft>
              <a:buNone/>
            </a:pPr>
            <a:r>
              <a:rPr lang="en-US" sz="1800" dirty="0">
                <a:solidFill>
                  <a:schemeClr val="dk1"/>
                </a:solidFill>
              </a:rPr>
              <a:t>Yet teachers spend enormous emotional energy creating safe learning environments.</a:t>
            </a:r>
            <a:endParaRPr sz="1800" dirty="0">
              <a:solidFill>
                <a:schemeClr val="dk1"/>
              </a:solidFill>
            </a:endParaRPr>
          </a:p>
          <a:p>
            <a:pPr marL="0" lvl="0" indent="0" algn="l" rtl="0">
              <a:lnSpc>
                <a:spcPct val="115000"/>
              </a:lnSpc>
              <a:spcBef>
                <a:spcPts val="1100"/>
              </a:spcBef>
              <a:spcAft>
                <a:spcPts val="0"/>
              </a:spcAft>
              <a:buNone/>
            </a:pPr>
            <a:r>
              <a:rPr lang="en-US" sz="1800" dirty="0">
                <a:solidFill>
                  <a:schemeClr val="dk1"/>
                </a:solidFill>
              </a:rPr>
              <a:t>Particularly important in ESOL contexts where learners may be traumatized or anxious.</a:t>
            </a:r>
            <a:endParaRPr sz="1800" dirty="0">
              <a:solidFill>
                <a:schemeClr val="dk1"/>
              </a:solidFill>
            </a:endParaRPr>
          </a:p>
          <a:p>
            <a:pPr marL="457200" marR="0" lvl="0" indent="0" algn="l" rtl="0">
              <a:spcBef>
                <a:spcPts val="1100"/>
              </a:spcBef>
              <a:spcAft>
                <a:spcPts val="0"/>
              </a:spcAft>
              <a:buNone/>
            </a:pPr>
            <a:endParaRPr sz="1800" dirty="0">
              <a:solidFill>
                <a:srgbClr val="333333"/>
              </a:solidFill>
              <a:latin typeface="Trebuchet MS"/>
              <a:ea typeface="Trebuchet MS"/>
              <a:cs typeface="Trebuchet MS"/>
              <a:sym typeface="Trebuchet MS"/>
            </a:endParaRPr>
          </a:p>
        </p:txBody>
      </p:sp>
      <p:sp>
        <p:nvSpPr>
          <p:cNvPr id="253" name="Google Shape;253;p33"/>
          <p:cNvSpPr/>
          <p:nvPr/>
        </p:nvSpPr>
        <p:spPr>
          <a:xfrm>
            <a:off x="10424160" y="6400800"/>
            <a:ext cx="1188720" cy="27432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2E8B8B"/>
              </a:buClr>
              <a:buSzPts val="1000"/>
              <a:buFont typeface="Trebuchet MS"/>
              <a:buNone/>
            </a:pPr>
            <a:r>
              <a:rPr lang="en-US" sz="1000" dirty="0">
                <a:solidFill>
                  <a:srgbClr val="2E8B8B"/>
                </a:solidFill>
                <a:latin typeface="Trebuchet MS"/>
                <a:ea typeface="Trebuchet MS"/>
                <a:cs typeface="Trebuchet MS"/>
                <a:sym typeface="Trebuchet MS"/>
              </a:rPr>
              <a:t>NW RSMP</a:t>
            </a:r>
            <a:endParaRPr sz="1000" dirty="0">
              <a:solidFill>
                <a:schemeClr val="dk1"/>
              </a:solidFill>
              <a:latin typeface="Trebuchet MS"/>
              <a:ea typeface="Trebuchet MS"/>
              <a:cs typeface="Trebuchet MS"/>
              <a:sym typeface="Trebuchet MS"/>
            </a:endParaRPr>
          </a:p>
        </p:txBody>
      </p:sp>
      <p:sp>
        <p:nvSpPr>
          <p:cNvPr id="254" name="Google Shape;254;p33"/>
          <p:cNvSpPr txBox="1">
            <a:spLocks noGrp="1"/>
          </p:cNvSpPr>
          <p:nvPr>
            <p:ph type="title" idx="4294967295"/>
          </p:nvPr>
        </p:nvSpPr>
        <p:spPr>
          <a:xfrm>
            <a:off x="677334" y="278075"/>
            <a:ext cx="8596800" cy="13209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r>
              <a:rPr lang="en-US" dirty="0"/>
              <a:t>Building Trust is Emotional Labour</a:t>
            </a:r>
            <a:endParaRP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sp>
        <p:nvSpPr>
          <p:cNvPr id="260" name="Google Shape;260;p34"/>
          <p:cNvSpPr txBox="1">
            <a:spLocks noGrp="1"/>
          </p:cNvSpPr>
          <p:nvPr>
            <p:ph type="title"/>
          </p:nvPr>
        </p:nvSpPr>
        <p:spPr>
          <a:xfrm>
            <a:off x="677325" y="230630"/>
            <a:ext cx="8596800" cy="13209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r>
              <a:rPr lang="en-US" dirty="0"/>
              <a:t>Emotional Intelligence</a:t>
            </a:r>
            <a:endParaRPr dirty="0"/>
          </a:p>
        </p:txBody>
      </p:sp>
      <p:sp>
        <p:nvSpPr>
          <p:cNvPr id="261" name="Google Shape;261;p34"/>
          <p:cNvSpPr txBox="1">
            <a:spLocks noGrp="1"/>
          </p:cNvSpPr>
          <p:nvPr>
            <p:ph type="body" idx="1"/>
          </p:nvPr>
        </p:nvSpPr>
        <p:spPr>
          <a:xfrm>
            <a:off x="677325" y="891080"/>
            <a:ext cx="9280491" cy="5966920"/>
          </a:xfrm>
          <a:prstGeom prst="rect">
            <a:avLst/>
          </a:prstGeom>
        </p:spPr>
        <p:txBody>
          <a:bodyPr spcFirstLastPara="1" wrap="square" lIns="91425" tIns="45700" rIns="91425" bIns="45700" anchor="t" anchorCtr="0">
            <a:noAutofit/>
          </a:bodyPr>
          <a:lstStyle/>
          <a:p>
            <a:pPr marL="0" lvl="0" indent="0" algn="l" rtl="0">
              <a:lnSpc>
                <a:spcPct val="142857"/>
              </a:lnSpc>
              <a:spcBef>
                <a:spcPts val="1800"/>
              </a:spcBef>
              <a:spcAft>
                <a:spcPts val="0"/>
              </a:spcAft>
              <a:buClr>
                <a:schemeClr val="dk1"/>
              </a:buClr>
              <a:buSzPts val="1100"/>
              <a:buFont typeface="Arial"/>
              <a:buNone/>
            </a:pPr>
            <a:r>
              <a:rPr lang="en-US" dirty="0">
                <a:solidFill>
                  <a:schemeClr val="dk1"/>
                </a:solidFill>
                <a:highlight>
                  <a:schemeClr val="lt1"/>
                </a:highlight>
                <a:latin typeface="Arial"/>
                <a:ea typeface="Arial"/>
                <a:cs typeface="Arial"/>
                <a:sym typeface="Arial"/>
              </a:rPr>
              <a:t>Emotional intelligence matters</a:t>
            </a:r>
            <a:endParaRPr dirty="0">
              <a:solidFill>
                <a:schemeClr val="dk1"/>
              </a:solidFill>
              <a:highlight>
                <a:schemeClr val="lt1"/>
              </a:highlight>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dirty="0">
                <a:solidFill>
                  <a:schemeClr val="dk1"/>
                </a:solidFill>
                <a:highlight>
                  <a:schemeClr val="lt1"/>
                </a:highlight>
                <a:latin typeface="Arial"/>
                <a:ea typeface="Arial"/>
                <a:cs typeface="Arial"/>
                <a:sym typeface="Arial"/>
              </a:rPr>
              <a:t>Goleman (1995) defines emotional intelligence as:</a:t>
            </a:r>
            <a:endParaRPr dirty="0">
              <a:solidFill>
                <a:schemeClr val="dk1"/>
              </a:solidFill>
              <a:highlight>
                <a:schemeClr val="lt1"/>
              </a:highlight>
              <a:latin typeface="Arial"/>
              <a:ea typeface="Arial"/>
              <a:cs typeface="Arial"/>
              <a:sym typeface="Arial"/>
            </a:endParaRPr>
          </a:p>
          <a:p>
            <a:pPr marL="381000" marR="381000" lvl="0" indent="0" algn="l" rtl="0">
              <a:lnSpc>
                <a:spcPct val="142857"/>
              </a:lnSpc>
              <a:spcBef>
                <a:spcPts val="1100"/>
              </a:spcBef>
              <a:spcAft>
                <a:spcPts val="0"/>
              </a:spcAft>
              <a:buClr>
                <a:schemeClr val="dk1"/>
              </a:buClr>
              <a:buSzPts val="1100"/>
              <a:buFont typeface="Arial"/>
              <a:buNone/>
            </a:pPr>
            <a:r>
              <a:rPr lang="en-US" b="1" dirty="0">
                <a:solidFill>
                  <a:schemeClr val="dk1"/>
                </a:solidFill>
                <a:highlight>
                  <a:schemeClr val="lt1"/>
                </a:highlight>
                <a:latin typeface="Arial"/>
                <a:ea typeface="Arial"/>
                <a:cs typeface="Arial"/>
                <a:sym typeface="Arial"/>
              </a:rPr>
              <a:t>"The capacity for recognising our own feelings and those of others."</a:t>
            </a:r>
            <a:endParaRPr b="1" dirty="0">
              <a:solidFill>
                <a:schemeClr val="dk1"/>
              </a:solidFill>
              <a:highlight>
                <a:schemeClr val="lt1"/>
              </a:highlight>
              <a:latin typeface="Arial"/>
              <a:ea typeface="Arial"/>
              <a:cs typeface="Arial"/>
              <a:sym typeface="Arial"/>
            </a:endParaRPr>
          </a:p>
          <a:p>
            <a:pPr marL="381000" marR="381000" lvl="0" indent="0" algn="l" rtl="0">
              <a:lnSpc>
                <a:spcPct val="142857"/>
              </a:lnSpc>
              <a:spcBef>
                <a:spcPts val="1100"/>
              </a:spcBef>
              <a:spcAft>
                <a:spcPts val="0"/>
              </a:spcAft>
              <a:buClr>
                <a:schemeClr val="dk1"/>
              </a:buClr>
              <a:buSzPts val="1100"/>
              <a:buFont typeface="Arial"/>
              <a:buNone/>
            </a:pPr>
            <a:endParaRPr sz="100" dirty="0">
              <a:solidFill>
                <a:schemeClr val="dk1"/>
              </a:solidFill>
              <a:highlight>
                <a:schemeClr val="lt1"/>
              </a:highlight>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dirty="0">
                <a:solidFill>
                  <a:schemeClr val="dk1"/>
                </a:solidFill>
                <a:highlight>
                  <a:schemeClr val="lt1"/>
                </a:highlight>
                <a:latin typeface="Arial"/>
                <a:ea typeface="Arial"/>
                <a:cs typeface="Arial"/>
                <a:sym typeface="Arial"/>
              </a:rPr>
              <a:t>Components include:</a:t>
            </a:r>
            <a:endParaRPr dirty="0">
              <a:solidFill>
                <a:schemeClr val="dk1"/>
              </a:solidFill>
              <a:highlight>
                <a:schemeClr val="lt1"/>
              </a:highlight>
              <a:latin typeface="Arial"/>
              <a:ea typeface="Arial"/>
              <a:cs typeface="Arial"/>
              <a:sym typeface="Arial"/>
            </a:endParaRPr>
          </a:p>
          <a:p>
            <a:pPr marL="457200" lvl="0" indent="-342900" algn="l" rtl="0">
              <a:lnSpc>
                <a:spcPct val="115000"/>
              </a:lnSpc>
              <a:spcBef>
                <a:spcPts val="1100"/>
              </a:spcBef>
              <a:spcAft>
                <a:spcPts val="0"/>
              </a:spcAft>
              <a:buClr>
                <a:schemeClr val="dk1"/>
              </a:buClr>
              <a:buSzPts val="1800"/>
              <a:buFont typeface="Arial"/>
              <a:buChar char="●"/>
            </a:pPr>
            <a:r>
              <a:rPr lang="en-US" dirty="0">
                <a:solidFill>
                  <a:schemeClr val="dk1"/>
                </a:solidFill>
                <a:highlight>
                  <a:schemeClr val="lt1"/>
                </a:highlight>
                <a:latin typeface="Arial"/>
                <a:ea typeface="Arial"/>
                <a:cs typeface="Arial"/>
                <a:sym typeface="Arial"/>
              </a:rPr>
              <a:t>Self-awareness</a:t>
            </a:r>
            <a:endParaRPr dirty="0">
              <a:solidFill>
                <a:schemeClr val="dk1"/>
              </a:solidFill>
              <a:highlight>
                <a:schemeClr val="lt1"/>
              </a:highlight>
              <a:latin typeface="Arial"/>
              <a:ea typeface="Arial"/>
              <a:cs typeface="Arial"/>
              <a:sym typeface="Arial"/>
            </a:endParaRPr>
          </a:p>
          <a:p>
            <a:pPr marL="457200" lvl="0" indent="-342900" algn="l" rtl="0">
              <a:lnSpc>
                <a:spcPct val="115000"/>
              </a:lnSpc>
              <a:spcBef>
                <a:spcPts val="0"/>
              </a:spcBef>
              <a:spcAft>
                <a:spcPts val="0"/>
              </a:spcAft>
              <a:buClr>
                <a:schemeClr val="dk1"/>
              </a:buClr>
              <a:buSzPts val="1800"/>
              <a:buFont typeface="Arial"/>
              <a:buChar char="●"/>
            </a:pPr>
            <a:r>
              <a:rPr lang="en-US" dirty="0">
                <a:solidFill>
                  <a:schemeClr val="dk1"/>
                </a:solidFill>
                <a:highlight>
                  <a:schemeClr val="lt1"/>
                </a:highlight>
                <a:latin typeface="Arial"/>
                <a:ea typeface="Arial"/>
                <a:cs typeface="Arial"/>
                <a:sym typeface="Arial"/>
              </a:rPr>
              <a:t>Self-regulation</a:t>
            </a:r>
            <a:endParaRPr dirty="0">
              <a:solidFill>
                <a:schemeClr val="dk1"/>
              </a:solidFill>
              <a:highlight>
                <a:schemeClr val="lt1"/>
              </a:highlight>
              <a:latin typeface="Arial"/>
              <a:ea typeface="Arial"/>
              <a:cs typeface="Arial"/>
              <a:sym typeface="Arial"/>
            </a:endParaRPr>
          </a:p>
          <a:p>
            <a:pPr marL="457200" lvl="0" indent="-342900" algn="l" rtl="0">
              <a:lnSpc>
                <a:spcPct val="115000"/>
              </a:lnSpc>
              <a:spcBef>
                <a:spcPts val="0"/>
              </a:spcBef>
              <a:spcAft>
                <a:spcPts val="0"/>
              </a:spcAft>
              <a:buClr>
                <a:schemeClr val="dk1"/>
              </a:buClr>
              <a:buSzPts val="1800"/>
              <a:buFont typeface="Arial"/>
              <a:buChar char="●"/>
            </a:pPr>
            <a:r>
              <a:rPr lang="en-US" dirty="0">
                <a:solidFill>
                  <a:schemeClr val="dk1"/>
                </a:solidFill>
                <a:highlight>
                  <a:schemeClr val="lt1"/>
                </a:highlight>
                <a:latin typeface="Arial"/>
                <a:ea typeface="Arial"/>
                <a:cs typeface="Arial"/>
                <a:sym typeface="Arial"/>
              </a:rPr>
              <a:t>Motivation</a:t>
            </a:r>
            <a:endParaRPr dirty="0">
              <a:solidFill>
                <a:schemeClr val="dk1"/>
              </a:solidFill>
              <a:highlight>
                <a:schemeClr val="lt1"/>
              </a:highlight>
              <a:latin typeface="Arial"/>
              <a:ea typeface="Arial"/>
              <a:cs typeface="Arial"/>
              <a:sym typeface="Arial"/>
            </a:endParaRPr>
          </a:p>
          <a:p>
            <a:pPr marL="457200" lvl="0" indent="-342900" algn="l" rtl="0">
              <a:lnSpc>
                <a:spcPct val="115000"/>
              </a:lnSpc>
              <a:spcBef>
                <a:spcPts val="0"/>
              </a:spcBef>
              <a:spcAft>
                <a:spcPts val="0"/>
              </a:spcAft>
              <a:buClr>
                <a:schemeClr val="dk1"/>
              </a:buClr>
              <a:buSzPts val="1800"/>
              <a:buFont typeface="Arial"/>
              <a:buChar char="●"/>
            </a:pPr>
            <a:r>
              <a:rPr lang="en-US" dirty="0">
                <a:solidFill>
                  <a:schemeClr val="dk1"/>
                </a:solidFill>
                <a:highlight>
                  <a:schemeClr val="lt1"/>
                </a:highlight>
                <a:latin typeface="Arial"/>
                <a:ea typeface="Arial"/>
                <a:cs typeface="Arial"/>
                <a:sym typeface="Arial"/>
              </a:rPr>
              <a:t>Empathy</a:t>
            </a:r>
            <a:endParaRPr dirty="0">
              <a:solidFill>
                <a:schemeClr val="dk1"/>
              </a:solidFill>
              <a:highlight>
                <a:schemeClr val="lt1"/>
              </a:highlight>
              <a:latin typeface="Arial"/>
              <a:ea typeface="Arial"/>
              <a:cs typeface="Arial"/>
              <a:sym typeface="Arial"/>
            </a:endParaRPr>
          </a:p>
          <a:p>
            <a:pPr marL="457200" lvl="0" indent="-342900" algn="l" rtl="0">
              <a:lnSpc>
                <a:spcPct val="115000"/>
              </a:lnSpc>
              <a:spcBef>
                <a:spcPts val="0"/>
              </a:spcBef>
              <a:spcAft>
                <a:spcPts val="0"/>
              </a:spcAft>
              <a:buClr>
                <a:schemeClr val="dk1"/>
              </a:buClr>
              <a:buSzPts val="1800"/>
              <a:buFont typeface="Arial"/>
              <a:buChar char="●"/>
            </a:pPr>
            <a:r>
              <a:rPr lang="en-US" dirty="0">
                <a:solidFill>
                  <a:schemeClr val="dk1"/>
                </a:solidFill>
                <a:highlight>
                  <a:schemeClr val="lt1"/>
                </a:highlight>
                <a:latin typeface="Arial"/>
                <a:ea typeface="Arial"/>
                <a:cs typeface="Arial"/>
                <a:sym typeface="Arial"/>
              </a:rPr>
              <a:t>Relationship management</a:t>
            </a:r>
            <a:endParaRPr u="sng" dirty="0">
              <a:solidFill>
                <a:schemeClr val="dk1"/>
              </a:solidFill>
              <a:highlight>
                <a:schemeClr val="lt1"/>
              </a:highlight>
              <a:latin typeface="Arial"/>
              <a:ea typeface="Arial"/>
              <a:cs typeface="Arial"/>
              <a:sym typeface="Arial"/>
            </a:endParaRPr>
          </a:p>
          <a:p>
            <a:pPr marL="457200" lvl="0" indent="0" algn="l" rtl="0">
              <a:lnSpc>
                <a:spcPct val="115000"/>
              </a:lnSpc>
              <a:spcBef>
                <a:spcPts val="1100"/>
              </a:spcBef>
              <a:spcAft>
                <a:spcPts val="0"/>
              </a:spcAft>
              <a:buNone/>
            </a:pPr>
            <a:endParaRPr sz="100" u="sng" dirty="0">
              <a:solidFill>
                <a:schemeClr val="dk1"/>
              </a:solidFill>
              <a:highlight>
                <a:schemeClr val="lt1"/>
              </a:highlight>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dirty="0">
                <a:solidFill>
                  <a:schemeClr val="dk1"/>
                </a:solidFill>
                <a:highlight>
                  <a:schemeClr val="lt1"/>
                </a:highlight>
                <a:latin typeface="Arial"/>
                <a:ea typeface="Arial"/>
                <a:cs typeface="Arial"/>
                <a:sym typeface="Arial"/>
              </a:rPr>
              <a:t>Teacher emotional intelligence supports both teacher wellbeing and learner outcomes.</a:t>
            </a:r>
            <a:endParaRPr dirty="0">
              <a:solidFill>
                <a:schemeClr val="dk1"/>
              </a:solidFill>
              <a:highlight>
                <a:schemeClr val="lt1"/>
              </a:highlight>
              <a:latin typeface="Arial"/>
              <a:ea typeface="Arial"/>
              <a:cs typeface="Arial"/>
              <a:sym typeface="Arial"/>
            </a:endParaRPr>
          </a:p>
          <a:p>
            <a:pPr marL="0" lvl="0" indent="0" algn="l" rtl="0">
              <a:lnSpc>
                <a:spcPct val="142857"/>
              </a:lnSpc>
              <a:spcBef>
                <a:spcPts val="1100"/>
              </a:spcBef>
              <a:spcAft>
                <a:spcPts val="1100"/>
              </a:spcAft>
              <a:buNone/>
            </a:pPr>
            <a:r>
              <a:rPr lang="en-US" dirty="0">
                <a:solidFill>
                  <a:schemeClr val="dk1"/>
                </a:solidFill>
                <a:highlight>
                  <a:schemeClr val="lt1"/>
                </a:highlight>
                <a:latin typeface="Arial"/>
                <a:ea typeface="Arial"/>
                <a:cs typeface="Arial"/>
                <a:sym typeface="Arial"/>
              </a:rPr>
              <a:t>It helps us manage emotionally challenging situations more effectively, making safer learning environments.</a:t>
            </a:r>
            <a:endParaRPr dirty="0">
              <a:solidFill>
                <a:schemeClr val="dk1"/>
              </a:solidFill>
              <a:highlight>
                <a:schemeClr val="lt1"/>
              </a:highligh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267" name="Google Shape;267;p35"/>
          <p:cNvSpPr txBox="1">
            <a:spLocks noGrp="1"/>
          </p:cNvSpPr>
          <p:nvPr>
            <p:ph type="title"/>
          </p:nvPr>
        </p:nvSpPr>
        <p:spPr>
          <a:xfrm>
            <a:off x="677334" y="609600"/>
            <a:ext cx="8596800" cy="13209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r>
              <a:rPr lang="en-US" dirty="0"/>
              <a:t>Learners Notice Our Emotions</a:t>
            </a:r>
            <a:endParaRPr dirty="0"/>
          </a:p>
        </p:txBody>
      </p:sp>
      <p:sp>
        <p:nvSpPr>
          <p:cNvPr id="268" name="Google Shape;268;p35"/>
          <p:cNvSpPr txBox="1">
            <a:spLocks noGrp="1"/>
          </p:cNvSpPr>
          <p:nvPr>
            <p:ph type="body" idx="1"/>
          </p:nvPr>
        </p:nvSpPr>
        <p:spPr>
          <a:xfrm>
            <a:off x="677334" y="1201052"/>
            <a:ext cx="8923866" cy="4857300"/>
          </a:xfrm>
          <a:prstGeom prst="rect">
            <a:avLst/>
          </a:prstGeom>
        </p:spPr>
        <p:txBody>
          <a:bodyPr spcFirstLastPara="1" wrap="square" lIns="91425" tIns="45700" rIns="91425" bIns="45700" anchor="t" anchorCtr="0">
            <a:noAutofit/>
          </a:bodyPr>
          <a:lstStyle/>
          <a:p>
            <a:pPr marL="0" lvl="0" indent="0" algn="l" rtl="0">
              <a:lnSpc>
                <a:spcPct val="142857"/>
              </a:lnSpc>
              <a:spcBef>
                <a:spcPts val="1800"/>
              </a:spcBef>
              <a:spcAft>
                <a:spcPts val="0"/>
              </a:spcAft>
              <a:buClr>
                <a:schemeClr val="dk1"/>
              </a:buClr>
              <a:buSzPts val="1100"/>
              <a:buFont typeface="Arial"/>
              <a:buNone/>
            </a:pPr>
            <a:r>
              <a:rPr lang="en-US" dirty="0">
                <a:solidFill>
                  <a:schemeClr val="dk1"/>
                </a:solidFill>
                <a:latin typeface="Arial"/>
                <a:ea typeface="Arial"/>
                <a:cs typeface="Arial"/>
                <a:sym typeface="Arial"/>
              </a:rPr>
              <a:t>We are emotionally visible.</a:t>
            </a:r>
            <a:endParaRPr dirty="0">
              <a:solidFill>
                <a:schemeClr val="dk1"/>
              </a:solidFill>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dirty="0">
                <a:solidFill>
                  <a:schemeClr val="dk1"/>
                </a:solidFill>
                <a:latin typeface="Arial"/>
                <a:ea typeface="Arial"/>
                <a:cs typeface="Arial"/>
                <a:sym typeface="Arial"/>
              </a:rPr>
              <a:t>Research suggests learners are highly sensitive to:</a:t>
            </a:r>
            <a:endParaRPr dirty="0">
              <a:solidFill>
                <a:schemeClr val="dk1"/>
              </a:solidFill>
              <a:latin typeface="Arial"/>
              <a:ea typeface="Arial"/>
              <a:cs typeface="Arial"/>
              <a:sym typeface="Arial"/>
            </a:endParaRPr>
          </a:p>
          <a:p>
            <a:pPr marL="457200" lvl="0" indent="-342900" algn="l" rtl="0">
              <a:lnSpc>
                <a:spcPct val="115000"/>
              </a:lnSpc>
              <a:spcBef>
                <a:spcPts val="1100"/>
              </a:spcBef>
              <a:spcAft>
                <a:spcPts val="0"/>
              </a:spcAft>
              <a:buClr>
                <a:schemeClr val="dk1"/>
              </a:buClr>
              <a:buSzPts val="1800"/>
              <a:buFont typeface="Arial"/>
              <a:buChar char="●"/>
            </a:pPr>
            <a:r>
              <a:rPr lang="en-US" dirty="0">
                <a:solidFill>
                  <a:schemeClr val="dk1"/>
                </a:solidFill>
                <a:latin typeface="Arial"/>
                <a:ea typeface="Arial"/>
                <a:cs typeface="Arial"/>
                <a:sym typeface="Arial"/>
              </a:rPr>
              <a:t>Facial expressions</a:t>
            </a:r>
            <a:endParaRPr dirty="0">
              <a:solidFill>
                <a:schemeClr val="dk1"/>
              </a:solidFill>
              <a:latin typeface="Arial"/>
              <a:ea typeface="Arial"/>
              <a:cs typeface="Arial"/>
              <a:sym typeface="Arial"/>
            </a:endParaRPr>
          </a:p>
          <a:p>
            <a:pPr marL="457200" lvl="0" indent="-342900" algn="l" rtl="0">
              <a:lnSpc>
                <a:spcPct val="115000"/>
              </a:lnSpc>
              <a:spcBef>
                <a:spcPts val="0"/>
              </a:spcBef>
              <a:spcAft>
                <a:spcPts val="0"/>
              </a:spcAft>
              <a:buClr>
                <a:schemeClr val="dk1"/>
              </a:buClr>
              <a:buSzPts val="1800"/>
              <a:buFont typeface="Arial"/>
              <a:buChar char="●"/>
            </a:pPr>
            <a:r>
              <a:rPr lang="en-US" dirty="0">
                <a:solidFill>
                  <a:schemeClr val="dk1"/>
                </a:solidFill>
                <a:latin typeface="Arial"/>
                <a:ea typeface="Arial"/>
                <a:cs typeface="Arial"/>
                <a:sym typeface="Arial"/>
              </a:rPr>
              <a:t>Tone of voice</a:t>
            </a:r>
            <a:endParaRPr dirty="0">
              <a:solidFill>
                <a:schemeClr val="dk1"/>
              </a:solidFill>
              <a:latin typeface="Arial"/>
              <a:ea typeface="Arial"/>
              <a:cs typeface="Arial"/>
              <a:sym typeface="Arial"/>
            </a:endParaRPr>
          </a:p>
          <a:p>
            <a:pPr marL="457200" lvl="0" indent="-342900" algn="l" rtl="0">
              <a:lnSpc>
                <a:spcPct val="115000"/>
              </a:lnSpc>
              <a:spcBef>
                <a:spcPts val="0"/>
              </a:spcBef>
              <a:spcAft>
                <a:spcPts val="0"/>
              </a:spcAft>
              <a:buClr>
                <a:schemeClr val="dk1"/>
              </a:buClr>
              <a:buSzPts val="1800"/>
              <a:buFont typeface="Arial"/>
              <a:buChar char="●"/>
            </a:pPr>
            <a:r>
              <a:rPr lang="en-US" dirty="0">
                <a:solidFill>
                  <a:schemeClr val="dk1"/>
                </a:solidFill>
                <a:latin typeface="Arial"/>
                <a:ea typeface="Arial"/>
                <a:cs typeface="Arial"/>
                <a:sym typeface="Arial"/>
              </a:rPr>
              <a:t>Body language</a:t>
            </a:r>
            <a:endParaRPr dirty="0">
              <a:solidFill>
                <a:schemeClr val="dk1"/>
              </a:solidFill>
              <a:latin typeface="Arial"/>
              <a:ea typeface="Arial"/>
              <a:cs typeface="Arial"/>
              <a:sym typeface="Arial"/>
            </a:endParaRPr>
          </a:p>
          <a:p>
            <a:pPr marL="457200" lvl="0" indent="-342900" algn="l" rtl="0">
              <a:lnSpc>
                <a:spcPct val="115000"/>
              </a:lnSpc>
              <a:spcBef>
                <a:spcPts val="0"/>
              </a:spcBef>
              <a:spcAft>
                <a:spcPts val="0"/>
              </a:spcAft>
              <a:buClr>
                <a:schemeClr val="dk1"/>
              </a:buClr>
              <a:buSzPts val="1800"/>
              <a:buFont typeface="Arial"/>
              <a:buChar char="●"/>
            </a:pPr>
            <a:r>
              <a:rPr lang="en-US" dirty="0">
                <a:solidFill>
                  <a:schemeClr val="dk1"/>
                </a:solidFill>
                <a:latin typeface="Arial"/>
                <a:ea typeface="Arial"/>
                <a:cs typeface="Arial"/>
                <a:sym typeface="Arial"/>
              </a:rPr>
              <a:t>Emotional reactions</a:t>
            </a:r>
            <a:endParaRPr dirty="0">
              <a:solidFill>
                <a:schemeClr val="dk1"/>
              </a:solidFill>
              <a:latin typeface="Arial"/>
              <a:ea typeface="Arial"/>
              <a:cs typeface="Arial"/>
              <a:sym typeface="Arial"/>
            </a:endParaRPr>
          </a:p>
          <a:p>
            <a:pPr marL="381000" marR="381000" lvl="0" indent="0" algn="l" rtl="0">
              <a:lnSpc>
                <a:spcPct val="142857"/>
              </a:lnSpc>
              <a:spcBef>
                <a:spcPts val="1100"/>
              </a:spcBef>
              <a:spcAft>
                <a:spcPts val="0"/>
              </a:spcAft>
              <a:buClr>
                <a:schemeClr val="dk1"/>
              </a:buClr>
              <a:buSzPts val="1100"/>
              <a:buFont typeface="Arial"/>
              <a:buNone/>
            </a:pPr>
            <a:endParaRPr sz="1000" dirty="0">
              <a:solidFill>
                <a:schemeClr val="dk1"/>
              </a:solidFill>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dirty="0">
                <a:solidFill>
                  <a:schemeClr val="dk1"/>
                </a:solidFill>
                <a:latin typeface="Arial"/>
                <a:ea typeface="Arial"/>
                <a:cs typeface="Arial"/>
                <a:sym typeface="Arial"/>
              </a:rPr>
              <a:t>Even when we think we are masking frustration, exhaustion or anxiety, learners often notice.</a:t>
            </a:r>
            <a:endParaRPr dirty="0">
              <a:solidFill>
                <a:schemeClr val="dk1"/>
              </a:solidFill>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dirty="0">
                <a:solidFill>
                  <a:schemeClr val="dk1"/>
                </a:solidFill>
                <a:latin typeface="Arial"/>
                <a:ea typeface="Arial"/>
                <a:cs typeface="Arial"/>
                <a:sym typeface="Arial"/>
              </a:rPr>
              <a:t>This creates additional emotional labour because teachers continually regulate emotional displays. </a:t>
            </a:r>
            <a:endParaRPr dirty="0">
              <a:solidFill>
                <a:schemeClr val="dk1"/>
              </a:solidFill>
              <a:latin typeface="Arial"/>
              <a:ea typeface="Arial"/>
              <a:cs typeface="Arial"/>
              <a:sym typeface="Arial"/>
            </a:endParaRPr>
          </a:p>
          <a:p>
            <a:pPr marL="0" lvl="0" indent="0" algn="l" rtl="0">
              <a:spcBef>
                <a:spcPts val="1100"/>
              </a:spcBef>
              <a:spcAft>
                <a:spcPts val="0"/>
              </a:spcAft>
              <a:buNone/>
            </a:pPr>
            <a:endParaRPr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Google Shape;274;p36"/>
          <p:cNvSpPr txBox="1">
            <a:spLocks noGrp="1"/>
          </p:cNvSpPr>
          <p:nvPr>
            <p:ph type="title"/>
          </p:nvPr>
        </p:nvSpPr>
        <p:spPr>
          <a:xfrm>
            <a:off x="524499" y="151150"/>
            <a:ext cx="9186300" cy="13209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r>
              <a:rPr lang="en-US" dirty="0"/>
              <a:t>Emotional Contagion: Our emotions shape the classroom</a:t>
            </a:r>
            <a:endParaRPr dirty="0"/>
          </a:p>
        </p:txBody>
      </p:sp>
      <p:sp>
        <p:nvSpPr>
          <p:cNvPr id="275" name="Google Shape;275;p36"/>
          <p:cNvSpPr txBox="1">
            <a:spLocks noGrp="1"/>
          </p:cNvSpPr>
          <p:nvPr>
            <p:ph type="body" idx="1"/>
          </p:nvPr>
        </p:nvSpPr>
        <p:spPr>
          <a:xfrm>
            <a:off x="524499" y="1219340"/>
            <a:ext cx="9186300" cy="5377782"/>
          </a:xfrm>
          <a:prstGeom prst="rect">
            <a:avLst/>
          </a:prstGeom>
        </p:spPr>
        <p:txBody>
          <a:bodyPr spcFirstLastPara="1" wrap="square" lIns="91425" tIns="45700" rIns="91425" bIns="45700" anchor="t" anchorCtr="0">
            <a:noAutofit/>
          </a:bodyPr>
          <a:lstStyle/>
          <a:p>
            <a:pPr marL="0" lvl="0" indent="0" algn="l" rtl="0">
              <a:lnSpc>
                <a:spcPct val="142857"/>
              </a:lnSpc>
              <a:spcBef>
                <a:spcPts val="1400"/>
              </a:spcBef>
              <a:spcAft>
                <a:spcPts val="0"/>
              </a:spcAft>
              <a:buClr>
                <a:schemeClr val="dk1"/>
              </a:buClr>
              <a:buSzPts val="1100"/>
              <a:buFont typeface="Arial"/>
              <a:buNone/>
            </a:pPr>
            <a:r>
              <a:rPr lang="en-US" dirty="0">
                <a:solidFill>
                  <a:schemeClr val="dk1"/>
                </a:solidFill>
                <a:latin typeface="Arial"/>
                <a:ea typeface="Arial"/>
                <a:cs typeface="Arial"/>
                <a:sym typeface="Arial"/>
              </a:rPr>
              <a:t>When teachers regulate their emotions, they are not only protecting themselves, they are influencing the emotional climate of the classroom.</a:t>
            </a:r>
            <a:endParaRPr dirty="0">
              <a:solidFill>
                <a:schemeClr val="dk1"/>
              </a:solidFill>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dirty="0">
                <a:solidFill>
                  <a:schemeClr val="dk1"/>
                </a:solidFill>
                <a:latin typeface="Arial"/>
                <a:ea typeface="Arial"/>
                <a:cs typeface="Arial"/>
                <a:sym typeface="Arial"/>
              </a:rPr>
              <a:t>Research suggests (Dewaele &amp; Moskowitz, 2021) that emotions can be "contagious" and spread between people through social interaction.</a:t>
            </a:r>
            <a:endParaRPr dirty="0">
              <a:solidFill>
                <a:schemeClr val="dk1"/>
              </a:solidFill>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dirty="0">
                <a:solidFill>
                  <a:schemeClr val="dk1"/>
                </a:solidFill>
                <a:latin typeface="Arial"/>
                <a:ea typeface="Arial"/>
                <a:cs typeface="Arial"/>
                <a:sym typeface="Arial"/>
              </a:rPr>
              <a:t>Learners often take emotional cues from teacher through reading our body language.`</a:t>
            </a:r>
            <a:endParaRPr dirty="0">
              <a:solidFill>
                <a:schemeClr val="dk1"/>
              </a:solidFill>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dirty="0">
                <a:solidFill>
                  <a:schemeClr val="dk1"/>
                </a:solidFill>
                <a:latin typeface="Arial"/>
                <a:ea typeface="Arial"/>
                <a:cs typeface="Arial"/>
                <a:sym typeface="Arial"/>
              </a:rPr>
              <a:t>Positive emotional displays can help to:</a:t>
            </a:r>
            <a:endParaRPr dirty="0">
              <a:solidFill>
                <a:schemeClr val="dk1"/>
              </a:solidFill>
              <a:latin typeface="Arial"/>
              <a:ea typeface="Arial"/>
              <a:cs typeface="Arial"/>
              <a:sym typeface="Arial"/>
            </a:endParaRPr>
          </a:p>
          <a:p>
            <a:pPr marL="457200" lvl="0" indent="-320040" algn="l" rtl="0">
              <a:spcBef>
                <a:spcPts val="1100"/>
              </a:spcBef>
              <a:spcAft>
                <a:spcPts val="0"/>
              </a:spcAft>
              <a:buClr>
                <a:schemeClr val="dk1"/>
              </a:buClr>
              <a:buSzPts val="1440"/>
              <a:buFont typeface="Arial"/>
              <a:buChar char="-"/>
            </a:pPr>
            <a:r>
              <a:rPr lang="en-US" dirty="0">
                <a:solidFill>
                  <a:schemeClr val="dk1"/>
                </a:solidFill>
                <a:latin typeface="Arial"/>
                <a:ea typeface="Arial"/>
                <a:cs typeface="Arial"/>
                <a:sym typeface="Arial"/>
              </a:rPr>
              <a:t>Reduce learner anxiety</a:t>
            </a:r>
            <a:endParaRPr dirty="0">
              <a:solidFill>
                <a:schemeClr val="dk1"/>
              </a:solidFill>
              <a:latin typeface="Arial"/>
              <a:ea typeface="Arial"/>
              <a:cs typeface="Arial"/>
              <a:sym typeface="Arial"/>
            </a:endParaRPr>
          </a:p>
          <a:p>
            <a:pPr marL="457200" lvl="0" indent="-320040" algn="l" rtl="0">
              <a:spcBef>
                <a:spcPts val="0"/>
              </a:spcBef>
              <a:spcAft>
                <a:spcPts val="0"/>
              </a:spcAft>
              <a:buClr>
                <a:schemeClr val="dk1"/>
              </a:buClr>
              <a:buSzPts val="1440"/>
              <a:buFont typeface="Arial"/>
              <a:buChar char="-"/>
            </a:pPr>
            <a:r>
              <a:rPr lang="en-US" dirty="0">
                <a:solidFill>
                  <a:schemeClr val="dk1"/>
                </a:solidFill>
                <a:latin typeface="Arial"/>
                <a:ea typeface="Arial"/>
                <a:cs typeface="Arial"/>
                <a:sym typeface="Arial"/>
              </a:rPr>
              <a:t>Increase engagement</a:t>
            </a:r>
            <a:endParaRPr dirty="0">
              <a:solidFill>
                <a:schemeClr val="dk1"/>
              </a:solidFill>
              <a:latin typeface="Arial"/>
              <a:ea typeface="Arial"/>
              <a:cs typeface="Arial"/>
              <a:sym typeface="Arial"/>
            </a:endParaRPr>
          </a:p>
          <a:p>
            <a:pPr marL="457200" lvl="0" indent="-320040" algn="l" rtl="0">
              <a:spcBef>
                <a:spcPts val="0"/>
              </a:spcBef>
              <a:spcAft>
                <a:spcPts val="0"/>
              </a:spcAft>
              <a:buClr>
                <a:schemeClr val="dk1"/>
              </a:buClr>
              <a:buSzPts val="1440"/>
              <a:buFont typeface="Arial"/>
              <a:buChar char="-"/>
            </a:pPr>
            <a:r>
              <a:rPr lang="en-US" dirty="0">
                <a:solidFill>
                  <a:schemeClr val="dk1"/>
                </a:solidFill>
                <a:latin typeface="Arial"/>
                <a:ea typeface="Arial"/>
                <a:cs typeface="Arial"/>
                <a:sym typeface="Arial"/>
              </a:rPr>
              <a:t>Build confidence</a:t>
            </a:r>
            <a:endParaRPr dirty="0">
              <a:solidFill>
                <a:schemeClr val="dk1"/>
              </a:solidFill>
              <a:latin typeface="Arial"/>
              <a:ea typeface="Arial"/>
              <a:cs typeface="Arial"/>
              <a:sym typeface="Arial"/>
            </a:endParaRPr>
          </a:p>
          <a:p>
            <a:pPr marL="457200" lvl="0" indent="-320040" algn="l" rtl="0">
              <a:spcBef>
                <a:spcPts val="0"/>
              </a:spcBef>
              <a:spcAft>
                <a:spcPts val="0"/>
              </a:spcAft>
              <a:buClr>
                <a:schemeClr val="dk1"/>
              </a:buClr>
              <a:buSzPts val="1440"/>
              <a:buFont typeface="Arial"/>
              <a:buChar char="-"/>
            </a:pPr>
            <a:r>
              <a:rPr lang="en-US" dirty="0">
                <a:solidFill>
                  <a:schemeClr val="dk1"/>
                </a:solidFill>
                <a:latin typeface="Arial"/>
                <a:ea typeface="Arial"/>
                <a:cs typeface="Arial"/>
                <a:sym typeface="Arial"/>
              </a:rPr>
              <a:t>Create psychological safety</a:t>
            </a:r>
          </a:p>
          <a:p>
            <a:pPr marL="137160" lvl="0" indent="0" algn="l" rtl="0">
              <a:spcBef>
                <a:spcPts val="0"/>
              </a:spcBef>
              <a:spcAft>
                <a:spcPts val="0"/>
              </a:spcAft>
              <a:buClr>
                <a:schemeClr val="dk1"/>
              </a:buClr>
              <a:buSzPts val="1440"/>
              <a:buNone/>
            </a:pPr>
            <a:endParaRPr sz="900" dirty="0">
              <a:solidFill>
                <a:schemeClr val="dk1"/>
              </a:solidFill>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b="1" dirty="0">
                <a:solidFill>
                  <a:schemeClr val="dk1"/>
                </a:solidFill>
                <a:latin typeface="Arial"/>
                <a:ea typeface="Arial"/>
                <a:cs typeface="Arial"/>
                <a:sym typeface="Arial"/>
              </a:rPr>
              <a:t>"Teacher and student emotions are elaborately interconnected." (Hargreaves, 2000)</a:t>
            </a:r>
            <a:endParaRPr b="1" dirty="0">
              <a:solidFill>
                <a:schemeClr val="dk1"/>
              </a:solidFill>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endParaRPr dirty="0">
              <a:solidFill>
                <a:schemeClr val="dk1"/>
              </a:solidFill>
              <a:latin typeface="Arial"/>
              <a:ea typeface="Arial"/>
              <a:cs typeface="Arial"/>
              <a:sym typeface="Arial"/>
            </a:endParaRPr>
          </a:p>
          <a:p>
            <a:pPr marL="0" lvl="0" indent="0" algn="l" rtl="0">
              <a:spcBef>
                <a:spcPts val="1100"/>
              </a:spcBef>
              <a:spcAft>
                <a:spcPts val="0"/>
              </a:spcAft>
              <a:buNone/>
            </a:pPr>
            <a:endParaRPr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Google Shape;281;p37"/>
          <p:cNvSpPr txBox="1">
            <a:spLocks noGrp="1"/>
          </p:cNvSpPr>
          <p:nvPr>
            <p:ph type="title"/>
          </p:nvPr>
        </p:nvSpPr>
        <p:spPr>
          <a:xfrm>
            <a:off x="677334" y="609600"/>
            <a:ext cx="8596800" cy="13209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r>
              <a:rPr lang="en-US" dirty="0"/>
              <a:t>Persona’s: Teaching as a Performance:</a:t>
            </a:r>
            <a:endParaRPr dirty="0"/>
          </a:p>
        </p:txBody>
      </p:sp>
      <p:sp>
        <p:nvSpPr>
          <p:cNvPr id="282" name="Google Shape;282;p37"/>
          <p:cNvSpPr txBox="1">
            <a:spLocks noGrp="1"/>
          </p:cNvSpPr>
          <p:nvPr>
            <p:ph type="body" idx="1"/>
          </p:nvPr>
        </p:nvSpPr>
        <p:spPr>
          <a:xfrm>
            <a:off x="677334" y="1406304"/>
            <a:ext cx="9243916" cy="3880800"/>
          </a:xfrm>
          <a:prstGeom prst="rect">
            <a:avLst/>
          </a:prstGeom>
        </p:spPr>
        <p:txBody>
          <a:bodyPr spcFirstLastPara="1" wrap="square" lIns="91425" tIns="45700" rIns="91425" bIns="45700" anchor="t" anchorCtr="0">
            <a:noAutofit/>
          </a:bodyPr>
          <a:lstStyle/>
          <a:p>
            <a:pPr marL="0" marR="381000" lvl="0" indent="0" algn="ctr" rtl="0">
              <a:lnSpc>
                <a:spcPct val="142857"/>
              </a:lnSpc>
              <a:spcBef>
                <a:spcPts val="1100"/>
              </a:spcBef>
              <a:spcAft>
                <a:spcPts val="0"/>
              </a:spcAft>
              <a:buClr>
                <a:schemeClr val="dk1"/>
              </a:buClr>
              <a:buSzPts val="1100"/>
              <a:buFont typeface="Arial"/>
              <a:buNone/>
            </a:pPr>
            <a:r>
              <a:rPr lang="en-US" b="1" dirty="0">
                <a:solidFill>
                  <a:schemeClr val="dk1"/>
                </a:solidFill>
                <a:latin typeface="Arial"/>
                <a:ea typeface="Arial"/>
                <a:cs typeface="Arial"/>
                <a:sym typeface="Arial"/>
              </a:rPr>
              <a:t>"Teachers craft a classroom persona, carefully selecting which personal traits to reveal, exaggerate or conceal."</a:t>
            </a:r>
            <a:endParaRPr b="1" dirty="0">
              <a:solidFill>
                <a:schemeClr val="dk1"/>
              </a:solidFill>
              <a:latin typeface="Arial"/>
              <a:ea typeface="Arial"/>
              <a:cs typeface="Arial"/>
              <a:sym typeface="Arial"/>
            </a:endParaRPr>
          </a:p>
          <a:p>
            <a:pPr marL="0" lvl="0" indent="0" algn="ctr" rtl="0">
              <a:lnSpc>
                <a:spcPct val="142857"/>
              </a:lnSpc>
              <a:spcBef>
                <a:spcPts val="1100"/>
              </a:spcBef>
              <a:spcAft>
                <a:spcPts val="0"/>
              </a:spcAft>
              <a:buClr>
                <a:schemeClr val="dk1"/>
              </a:buClr>
              <a:buSzPts val="1100"/>
              <a:buFont typeface="Arial"/>
              <a:buNone/>
            </a:pPr>
            <a:r>
              <a:rPr lang="en-US" b="1" dirty="0">
                <a:solidFill>
                  <a:schemeClr val="dk1"/>
                </a:solidFill>
                <a:latin typeface="Arial"/>
                <a:ea typeface="Arial"/>
                <a:cs typeface="Arial"/>
                <a:sym typeface="Arial"/>
              </a:rPr>
              <a:t>King (2016)</a:t>
            </a:r>
            <a:r>
              <a:rPr lang="en-US" b="1" dirty="0">
                <a:solidFill>
                  <a:schemeClr val="dk1"/>
                </a:solidFill>
                <a:uFill>
                  <a:noFill/>
                </a:uFill>
                <a:latin typeface="Arial"/>
                <a:ea typeface="Arial"/>
                <a:cs typeface="Arial"/>
                <a:sym typeface="Arial"/>
                <a:hlinkClick r:id="rId3">
                  <a:extLst>
                    <a:ext uri="{A12FA001-AC4F-418D-AE19-62706E023703}">
                      <ahyp:hlinkClr xmlns:ahyp="http://schemas.microsoft.com/office/drawing/2018/hyperlinkcolor" val="tx"/>
                    </a:ext>
                  </a:extLst>
                </a:hlinkClick>
              </a:rPr>
              <a:t> </a:t>
            </a:r>
            <a:endParaRPr b="1" dirty="0">
              <a:solidFill>
                <a:schemeClr val="dk1"/>
              </a:solidFill>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endParaRPr sz="500" dirty="0">
              <a:solidFill>
                <a:schemeClr val="dk1"/>
              </a:solidFill>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dirty="0">
                <a:solidFill>
                  <a:schemeClr val="dk1"/>
                </a:solidFill>
                <a:latin typeface="Arial"/>
                <a:ea typeface="Arial"/>
                <a:cs typeface="Arial"/>
                <a:sym typeface="Arial"/>
              </a:rPr>
              <a:t>Most teachers have a persona in the classroom. You might be more confident, calmer, more energetic. This may be different from you outside the classroom, but a persona is a professional adaptation. However, the challenge comes when maintaining that persona becomes exhausting.</a:t>
            </a:r>
            <a:endParaRPr dirty="0">
              <a:solidFill>
                <a:schemeClr val="dk1"/>
              </a:solidFill>
              <a:latin typeface="Arial"/>
              <a:ea typeface="Arial"/>
              <a:cs typeface="Arial"/>
              <a:sym typeface="Arial"/>
            </a:endParaRPr>
          </a:p>
          <a:p>
            <a:pPr marL="0" lvl="0" indent="0" algn="l" rtl="0">
              <a:spcBef>
                <a:spcPts val="1100"/>
              </a:spcBef>
              <a:spcAft>
                <a:spcPts val="0"/>
              </a:spcAft>
              <a:buNone/>
            </a:pPr>
            <a:endParaRPr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288" name="Google Shape;288;p38"/>
          <p:cNvSpPr txBox="1">
            <a:spLocks noGrp="1"/>
          </p:cNvSpPr>
          <p:nvPr>
            <p:ph type="title"/>
          </p:nvPr>
        </p:nvSpPr>
        <p:spPr>
          <a:xfrm>
            <a:off x="590499" y="284050"/>
            <a:ext cx="9681900" cy="13209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r>
              <a:rPr lang="en-US" dirty="0"/>
              <a:t>Emotional Fatigue: When the performance becomes exhausting</a:t>
            </a:r>
            <a:endParaRPr dirty="0"/>
          </a:p>
        </p:txBody>
      </p:sp>
      <p:sp>
        <p:nvSpPr>
          <p:cNvPr id="289" name="Google Shape;289;p38"/>
          <p:cNvSpPr txBox="1">
            <a:spLocks noGrp="1"/>
          </p:cNvSpPr>
          <p:nvPr>
            <p:ph type="body" idx="1"/>
          </p:nvPr>
        </p:nvSpPr>
        <p:spPr>
          <a:xfrm>
            <a:off x="590499" y="1451150"/>
            <a:ext cx="10159500" cy="5122800"/>
          </a:xfrm>
          <a:prstGeom prst="rect">
            <a:avLst/>
          </a:prstGeom>
        </p:spPr>
        <p:txBody>
          <a:bodyPr spcFirstLastPara="1" wrap="square" lIns="91425" tIns="45700" rIns="91425" bIns="45700" anchor="t" anchorCtr="0">
            <a:noAutofit/>
          </a:bodyPr>
          <a:lstStyle/>
          <a:p>
            <a:pPr marL="0" lvl="0" indent="0" algn="l" rtl="0">
              <a:lnSpc>
                <a:spcPct val="142857"/>
              </a:lnSpc>
              <a:spcBef>
                <a:spcPts val="1400"/>
              </a:spcBef>
              <a:spcAft>
                <a:spcPts val="0"/>
              </a:spcAft>
              <a:buClr>
                <a:schemeClr val="dk1"/>
              </a:buClr>
              <a:buSzPts val="1100"/>
              <a:buFont typeface="Arial"/>
              <a:buNone/>
            </a:pPr>
            <a:r>
              <a:rPr lang="en-US" dirty="0">
                <a:solidFill>
                  <a:schemeClr val="dk1"/>
                </a:solidFill>
                <a:latin typeface="Arial"/>
                <a:ea typeface="Arial"/>
                <a:cs typeface="Arial"/>
                <a:sym typeface="Arial"/>
              </a:rPr>
              <a:t>Emotional labour becomes more demanding when:</a:t>
            </a:r>
            <a:endParaRPr dirty="0">
              <a:solidFill>
                <a:schemeClr val="dk1"/>
              </a:solidFill>
              <a:latin typeface="Arial"/>
              <a:ea typeface="Arial"/>
              <a:cs typeface="Arial"/>
              <a:sym typeface="Arial"/>
            </a:endParaRPr>
          </a:p>
          <a:p>
            <a:pPr marL="457200" lvl="0" indent="-342900" algn="l" rtl="0">
              <a:lnSpc>
                <a:spcPct val="115000"/>
              </a:lnSpc>
              <a:spcBef>
                <a:spcPts val="1100"/>
              </a:spcBef>
              <a:spcAft>
                <a:spcPts val="0"/>
              </a:spcAft>
              <a:buClr>
                <a:schemeClr val="dk1"/>
              </a:buClr>
              <a:buSzPts val="1800"/>
              <a:buFont typeface="Arial"/>
              <a:buChar char="●"/>
            </a:pPr>
            <a:r>
              <a:rPr lang="en-US" dirty="0">
                <a:solidFill>
                  <a:schemeClr val="dk1"/>
                </a:solidFill>
                <a:latin typeface="Arial"/>
                <a:ea typeface="Arial"/>
                <a:cs typeface="Arial"/>
                <a:sym typeface="Arial"/>
              </a:rPr>
              <a:t>We constantly suppress how we really feel</a:t>
            </a:r>
            <a:endParaRPr dirty="0">
              <a:solidFill>
                <a:schemeClr val="dk1"/>
              </a:solidFill>
              <a:latin typeface="Arial"/>
              <a:ea typeface="Arial"/>
              <a:cs typeface="Arial"/>
              <a:sym typeface="Arial"/>
            </a:endParaRPr>
          </a:p>
          <a:p>
            <a:pPr marL="457200" lvl="0" indent="-342900" algn="l" rtl="0">
              <a:lnSpc>
                <a:spcPct val="115000"/>
              </a:lnSpc>
              <a:spcBef>
                <a:spcPts val="0"/>
              </a:spcBef>
              <a:spcAft>
                <a:spcPts val="0"/>
              </a:spcAft>
              <a:buClr>
                <a:schemeClr val="dk1"/>
              </a:buClr>
              <a:buSzPts val="1800"/>
              <a:buFont typeface="Arial"/>
              <a:buChar char="●"/>
            </a:pPr>
            <a:r>
              <a:rPr lang="en-US" dirty="0">
                <a:solidFill>
                  <a:schemeClr val="dk1"/>
                </a:solidFill>
                <a:latin typeface="Arial"/>
                <a:ea typeface="Arial"/>
                <a:cs typeface="Arial"/>
                <a:sym typeface="Arial"/>
              </a:rPr>
              <a:t>The gap between our "teacher self" and authentic self becomes too large</a:t>
            </a:r>
            <a:endParaRPr dirty="0">
              <a:solidFill>
                <a:schemeClr val="dk1"/>
              </a:solidFill>
              <a:latin typeface="Arial"/>
              <a:ea typeface="Arial"/>
              <a:cs typeface="Arial"/>
              <a:sym typeface="Arial"/>
            </a:endParaRPr>
          </a:p>
          <a:p>
            <a:pPr marL="457200" lvl="0" indent="-342900" algn="l" rtl="0">
              <a:lnSpc>
                <a:spcPct val="115000"/>
              </a:lnSpc>
              <a:spcBef>
                <a:spcPts val="0"/>
              </a:spcBef>
              <a:spcAft>
                <a:spcPts val="0"/>
              </a:spcAft>
              <a:buClr>
                <a:schemeClr val="dk1"/>
              </a:buClr>
              <a:buSzPts val="1800"/>
              <a:buFont typeface="Arial"/>
              <a:buChar char="●"/>
            </a:pPr>
            <a:r>
              <a:rPr lang="en-US" dirty="0">
                <a:solidFill>
                  <a:schemeClr val="dk1"/>
                </a:solidFill>
                <a:latin typeface="Arial"/>
                <a:ea typeface="Arial"/>
                <a:cs typeface="Arial"/>
                <a:sym typeface="Arial"/>
              </a:rPr>
              <a:t>We feel pressure to be positive, calm, energetic or available all the time</a:t>
            </a:r>
            <a:endParaRPr dirty="0">
              <a:solidFill>
                <a:schemeClr val="dk1"/>
              </a:solidFill>
              <a:latin typeface="Arial"/>
              <a:ea typeface="Arial"/>
              <a:cs typeface="Arial"/>
              <a:sym typeface="Arial"/>
            </a:endParaRPr>
          </a:p>
          <a:p>
            <a:pPr marL="457200" lvl="0" indent="-342900" algn="l" rtl="0">
              <a:lnSpc>
                <a:spcPct val="115000"/>
              </a:lnSpc>
              <a:spcBef>
                <a:spcPts val="0"/>
              </a:spcBef>
              <a:spcAft>
                <a:spcPts val="0"/>
              </a:spcAft>
              <a:buClr>
                <a:schemeClr val="dk1"/>
              </a:buClr>
              <a:buSzPts val="1800"/>
              <a:buFont typeface="Arial"/>
              <a:buChar char="●"/>
            </a:pPr>
            <a:r>
              <a:rPr lang="en-US" dirty="0">
                <a:solidFill>
                  <a:schemeClr val="dk1"/>
                </a:solidFill>
                <a:latin typeface="Arial"/>
                <a:ea typeface="Arial"/>
                <a:cs typeface="Arial"/>
                <a:sym typeface="Arial"/>
              </a:rPr>
              <a:t>Emotional output exceeds emotional recovery</a:t>
            </a:r>
            <a:endParaRPr dirty="0">
              <a:solidFill>
                <a:schemeClr val="dk1"/>
              </a:solidFill>
              <a:latin typeface="Arial"/>
              <a:ea typeface="Arial"/>
              <a:cs typeface="Arial"/>
              <a:sym typeface="Arial"/>
            </a:endParaRPr>
          </a:p>
          <a:p>
            <a:pPr marL="0" lvl="0" indent="0" algn="l" rtl="0">
              <a:lnSpc>
                <a:spcPct val="142857"/>
              </a:lnSpc>
              <a:spcBef>
                <a:spcPts val="1400"/>
              </a:spcBef>
              <a:spcAft>
                <a:spcPts val="0"/>
              </a:spcAft>
              <a:buClr>
                <a:schemeClr val="dk1"/>
              </a:buClr>
              <a:buSzPts val="1100"/>
              <a:buFont typeface="Arial"/>
              <a:buNone/>
            </a:pPr>
            <a:r>
              <a:rPr lang="en-US" dirty="0">
                <a:solidFill>
                  <a:schemeClr val="dk1"/>
                </a:solidFill>
                <a:latin typeface="Arial"/>
                <a:ea typeface="Arial"/>
                <a:cs typeface="Arial"/>
                <a:sym typeface="Arial"/>
              </a:rPr>
              <a:t>Possible signs of emotional fatigue:</a:t>
            </a:r>
            <a:endParaRPr dirty="0">
              <a:solidFill>
                <a:schemeClr val="dk1"/>
              </a:solidFill>
              <a:latin typeface="Arial"/>
              <a:ea typeface="Arial"/>
              <a:cs typeface="Arial"/>
              <a:sym typeface="Arial"/>
            </a:endParaRPr>
          </a:p>
          <a:p>
            <a:pPr marL="457200" lvl="0" indent="-342900" algn="l" rtl="0">
              <a:lnSpc>
                <a:spcPct val="115000"/>
              </a:lnSpc>
              <a:spcBef>
                <a:spcPts val="1100"/>
              </a:spcBef>
              <a:spcAft>
                <a:spcPts val="0"/>
              </a:spcAft>
              <a:buClr>
                <a:schemeClr val="dk1"/>
              </a:buClr>
              <a:buSzPts val="1800"/>
              <a:buFont typeface="Arial"/>
              <a:buChar char="●"/>
            </a:pPr>
            <a:r>
              <a:rPr lang="en-US" dirty="0">
                <a:solidFill>
                  <a:schemeClr val="dk1"/>
                </a:solidFill>
                <a:latin typeface="Arial"/>
                <a:ea typeface="Arial"/>
                <a:cs typeface="Arial"/>
                <a:sym typeface="Arial"/>
              </a:rPr>
              <a:t>Feeling drained after teaching</a:t>
            </a:r>
            <a:endParaRPr dirty="0">
              <a:solidFill>
                <a:schemeClr val="dk1"/>
              </a:solidFill>
              <a:latin typeface="Arial"/>
              <a:ea typeface="Arial"/>
              <a:cs typeface="Arial"/>
              <a:sym typeface="Arial"/>
            </a:endParaRPr>
          </a:p>
          <a:p>
            <a:pPr marL="457200" lvl="0" indent="-342900" algn="l" rtl="0">
              <a:lnSpc>
                <a:spcPct val="115000"/>
              </a:lnSpc>
              <a:spcBef>
                <a:spcPts val="0"/>
              </a:spcBef>
              <a:spcAft>
                <a:spcPts val="0"/>
              </a:spcAft>
              <a:buClr>
                <a:schemeClr val="dk1"/>
              </a:buClr>
              <a:buSzPts val="1800"/>
              <a:buFont typeface="Arial"/>
              <a:buChar char="●"/>
            </a:pPr>
            <a:r>
              <a:rPr lang="en-US" dirty="0">
                <a:solidFill>
                  <a:schemeClr val="dk1"/>
                </a:solidFill>
                <a:latin typeface="Arial"/>
                <a:ea typeface="Arial"/>
                <a:cs typeface="Arial"/>
                <a:sym typeface="Arial"/>
              </a:rPr>
              <a:t>Difficulty "switching off"</a:t>
            </a:r>
            <a:endParaRPr dirty="0">
              <a:solidFill>
                <a:schemeClr val="dk1"/>
              </a:solidFill>
              <a:latin typeface="Arial"/>
              <a:ea typeface="Arial"/>
              <a:cs typeface="Arial"/>
              <a:sym typeface="Arial"/>
            </a:endParaRPr>
          </a:p>
          <a:p>
            <a:pPr marL="457200" lvl="0" indent="-342900" algn="l" rtl="0">
              <a:lnSpc>
                <a:spcPct val="115000"/>
              </a:lnSpc>
              <a:spcBef>
                <a:spcPts val="0"/>
              </a:spcBef>
              <a:spcAft>
                <a:spcPts val="0"/>
              </a:spcAft>
              <a:buClr>
                <a:schemeClr val="dk1"/>
              </a:buClr>
              <a:buSzPts val="1800"/>
              <a:buFont typeface="Arial"/>
              <a:buChar char="●"/>
            </a:pPr>
            <a:r>
              <a:rPr lang="en-US" dirty="0">
                <a:solidFill>
                  <a:schemeClr val="dk1"/>
                </a:solidFill>
                <a:latin typeface="Arial"/>
                <a:ea typeface="Arial"/>
                <a:cs typeface="Arial"/>
                <a:sym typeface="Arial"/>
              </a:rPr>
              <a:t>Reduced patience or enthusiasm</a:t>
            </a:r>
            <a:endParaRPr dirty="0">
              <a:solidFill>
                <a:schemeClr val="dk1"/>
              </a:solidFill>
              <a:latin typeface="Arial"/>
              <a:ea typeface="Arial"/>
              <a:cs typeface="Arial"/>
              <a:sym typeface="Arial"/>
            </a:endParaRPr>
          </a:p>
          <a:p>
            <a:pPr marL="457200" lvl="0" indent="-342900" algn="l" rtl="0">
              <a:lnSpc>
                <a:spcPct val="115000"/>
              </a:lnSpc>
              <a:spcBef>
                <a:spcPts val="0"/>
              </a:spcBef>
              <a:spcAft>
                <a:spcPts val="0"/>
              </a:spcAft>
              <a:buClr>
                <a:schemeClr val="dk1"/>
              </a:buClr>
              <a:buSzPts val="1800"/>
              <a:buFont typeface="Arial"/>
              <a:buChar char="●"/>
            </a:pPr>
            <a:r>
              <a:rPr lang="en-US" dirty="0">
                <a:solidFill>
                  <a:schemeClr val="dk1"/>
                </a:solidFill>
                <a:latin typeface="Arial"/>
                <a:ea typeface="Arial"/>
                <a:cs typeface="Arial"/>
                <a:sym typeface="Arial"/>
              </a:rPr>
              <a:t>Feeling disconnected from your work</a:t>
            </a:r>
            <a:endParaRPr dirty="0">
              <a:solidFill>
                <a:schemeClr val="dk1"/>
              </a:solidFill>
              <a:latin typeface="Arial"/>
              <a:ea typeface="Arial"/>
              <a:cs typeface="Arial"/>
              <a:sym typeface="Arial"/>
            </a:endParaRPr>
          </a:p>
          <a:p>
            <a:pPr marL="457200" lvl="0" indent="-342900" algn="l" rtl="0">
              <a:lnSpc>
                <a:spcPct val="115000"/>
              </a:lnSpc>
              <a:spcBef>
                <a:spcPts val="0"/>
              </a:spcBef>
              <a:spcAft>
                <a:spcPts val="0"/>
              </a:spcAft>
              <a:buClr>
                <a:schemeClr val="dk1"/>
              </a:buClr>
              <a:buSzPts val="1800"/>
              <a:buFont typeface="Arial"/>
              <a:buChar char="●"/>
            </a:pPr>
            <a:r>
              <a:rPr lang="en-US" dirty="0">
                <a:solidFill>
                  <a:schemeClr val="dk1"/>
                </a:solidFill>
                <a:latin typeface="Arial"/>
                <a:ea typeface="Arial"/>
                <a:cs typeface="Arial"/>
                <a:sym typeface="Arial"/>
              </a:rPr>
              <a:t>Increased irritability</a:t>
            </a:r>
            <a:endParaRPr dirty="0">
              <a:solidFill>
                <a:schemeClr val="dk1"/>
              </a:solidFill>
              <a:latin typeface="Arial"/>
              <a:ea typeface="Arial"/>
              <a:cs typeface="Arial"/>
              <a:sym typeface="Arial"/>
            </a:endParaRPr>
          </a:p>
          <a:p>
            <a:pPr marL="457200" lvl="0" indent="0" algn="l" rtl="0">
              <a:lnSpc>
                <a:spcPct val="115000"/>
              </a:lnSpc>
              <a:spcBef>
                <a:spcPts val="1100"/>
              </a:spcBef>
              <a:spcAft>
                <a:spcPts val="0"/>
              </a:spcAft>
              <a:buNone/>
            </a:pPr>
            <a:endParaRPr sz="100" dirty="0">
              <a:solidFill>
                <a:schemeClr val="dk1"/>
              </a:solidFill>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dirty="0">
                <a:solidFill>
                  <a:schemeClr val="dk1"/>
                </a:solidFill>
                <a:latin typeface="Arial"/>
                <a:ea typeface="Arial"/>
                <a:cs typeface="Arial"/>
                <a:sym typeface="Arial"/>
              </a:rPr>
              <a:t>How different is your classroom persona from your authentic self?</a:t>
            </a:r>
            <a:endParaRPr dirty="0">
              <a:solidFill>
                <a:schemeClr val="dk1"/>
              </a:solidFill>
              <a:latin typeface="Arial"/>
              <a:ea typeface="Arial"/>
              <a:cs typeface="Arial"/>
              <a:sym typeface="Arial"/>
            </a:endParaRPr>
          </a:p>
          <a:p>
            <a:pPr marL="0" lvl="0" indent="0" algn="l" rtl="0">
              <a:spcBef>
                <a:spcPts val="1100"/>
              </a:spcBef>
              <a:spcAft>
                <a:spcPts val="0"/>
              </a:spcAft>
              <a:buNone/>
            </a:pPr>
            <a:endParaRPr dirty="0">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Google Shape;295;p39"/>
          <p:cNvSpPr txBox="1">
            <a:spLocks noGrp="1"/>
          </p:cNvSpPr>
          <p:nvPr>
            <p:ph type="title"/>
          </p:nvPr>
        </p:nvSpPr>
        <p:spPr>
          <a:xfrm>
            <a:off x="677334" y="305775"/>
            <a:ext cx="8596800" cy="13209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r>
              <a:rPr lang="en-US" dirty="0"/>
              <a:t>Teacher Self-Disclosure &amp; Authenticity</a:t>
            </a:r>
            <a:endParaRPr dirty="0"/>
          </a:p>
        </p:txBody>
      </p:sp>
      <p:sp>
        <p:nvSpPr>
          <p:cNvPr id="296" name="Google Shape;296;p39"/>
          <p:cNvSpPr txBox="1">
            <a:spLocks noGrp="1"/>
          </p:cNvSpPr>
          <p:nvPr>
            <p:ph type="body" idx="1"/>
          </p:nvPr>
        </p:nvSpPr>
        <p:spPr>
          <a:xfrm>
            <a:off x="677334" y="1060171"/>
            <a:ext cx="9790500" cy="4935300"/>
          </a:xfrm>
          <a:prstGeom prst="rect">
            <a:avLst/>
          </a:prstGeom>
        </p:spPr>
        <p:txBody>
          <a:bodyPr spcFirstLastPara="1" wrap="square" lIns="91425" tIns="45700" rIns="91425" bIns="45700" anchor="t" anchorCtr="0">
            <a:noAutofit/>
          </a:bodyPr>
          <a:lstStyle/>
          <a:p>
            <a:pPr marL="0" lvl="0" indent="0" algn="l" rtl="0">
              <a:lnSpc>
                <a:spcPct val="142857"/>
              </a:lnSpc>
              <a:spcBef>
                <a:spcPts val="1800"/>
              </a:spcBef>
              <a:spcAft>
                <a:spcPts val="0"/>
              </a:spcAft>
              <a:buClr>
                <a:schemeClr val="dk1"/>
              </a:buClr>
              <a:buSzPts val="1100"/>
              <a:buFont typeface="Arial"/>
              <a:buNone/>
            </a:pPr>
            <a:r>
              <a:rPr lang="en-US" dirty="0">
                <a:solidFill>
                  <a:schemeClr val="dk1"/>
                </a:solidFill>
                <a:highlight>
                  <a:schemeClr val="lt1"/>
                </a:highlight>
                <a:latin typeface="Arial"/>
                <a:ea typeface="Arial"/>
                <a:cs typeface="Arial"/>
                <a:sym typeface="Arial"/>
              </a:rPr>
              <a:t>Appropriate self-disclosure builds rapport.</a:t>
            </a:r>
            <a:endParaRPr dirty="0">
              <a:solidFill>
                <a:schemeClr val="dk1"/>
              </a:solidFill>
              <a:highlight>
                <a:schemeClr val="lt1"/>
              </a:highlight>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dirty="0">
                <a:solidFill>
                  <a:schemeClr val="dk1"/>
                </a:solidFill>
                <a:highlight>
                  <a:schemeClr val="lt1"/>
                </a:highlight>
                <a:latin typeface="Arial"/>
                <a:ea typeface="Arial"/>
                <a:cs typeface="Arial"/>
                <a:sym typeface="Arial"/>
              </a:rPr>
              <a:t>Teacher self-disclosure is:</a:t>
            </a:r>
            <a:endParaRPr dirty="0">
              <a:solidFill>
                <a:schemeClr val="dk1"/>
              </a:solidFill>
              <a:highlight>
                <a:schemeClr val="lt1"/>
              </a:highlight>
              <a:latin typeface="Arial"/>
              <a:ea typeface="Arial"/>
              <a:cs typeface="Arial"/>
              <a:sym typeface="Arial"/>
            </a:endParaRPr>
          </a:p>
          <a:p>
            <a:pPr marL="381000" marR="381000" lvl="0" indent="0" algn="ctr" rtl="0">
              <a:lnSpc>
                <a:spcPct val="142857"/>
              </a:lnSpc>
              <a:spcBef>
                <a:spcPts val="1100"/>
              </a:spcBef>
              <a:spcAft>
                <a:spcPts val="0"/>
              </a:spcAft>
              <a:buClr>
                <a:schemeClr val="dk1"/>
              </a:buClr>
              <a:buSzPts val="1100"/>
              <a:buFont typeface="Arial"/>
              <a:buNone/>
            </a:pPr>
            <a:r>
              <a:rPr lang="en-US" b="1" dirty="0">
                <a:solidFill>
                  <a:schemeClr val="dk1"/>
                </a:solidFill>
                <a:highlight>
                  <a:schemeClr val="lt1"/>
                </a:highlight>
                <a:latin typeface="Arial"/>
                <a:ea typeface="Arial"/>
                <a:cs typeface="Arial"/>
                <a:sym typeface="Arial"/>
              </a:rPr>
              <a:t>"Teacher statements about self that reveal information students would not otherwise know." (Sorensen, 1989)</a:t>
            </a:r>
            <a:endParaRPr b="1" dirty="0">
              <a:solidFill>
                <a:schemeClr val="dk1"/>
              </a:solidFill>
              <a:highlight>
                <a:schemeClr val="lt1"/>
              </a:highlight>
              <a:latin typeface="Arial"/>
              <a:ea typeface="Arial"/>
              <a:cs typeface="Arial"/>
              <a:sym typeface="Arial"/>
            </a:endParaRPr>
          </a:p>
          <a:p>
            <a:pPr marL="381000" marR="381000" lvl="0" indent="0" algn="ctr" rtl="0">
              <a:lnSpc>
                <a:spcPct val="142857"/>
              </a:lnSpc>
              <a:spcBef>
                <a:spcPts val="1100"/>
              </a:spcBef>
              <a:spcAft>
                <a:spcPts val="0"/>
              </a:spcAft>
              <a:buClr>
                <a:schemeClr val="dk1"/>
              </a:buClr>
              <a:buSzPts val="1100"/>
              <a:buFont typeface="Arial"/>
              <a:buNone/>
            </a:pPr>
            <a:endParaRPr sz="800" b="1" dirty="0">
              <a:solidFill>
                <a:schemeClr val="dk1"/>
              </a:solidFill>
              <a:highlight>
                <a:schemeClr val="lt1"/>
              </a:highlight>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dirty="0">
                <a:solidFill>
                  <a:schemeClr val="dk1"/>
                </a:solidFill>
                <a:highlight>
                  <a:schemeClr val="lt1"/>
                </a:highlight>
                <a:latin typeface="Arial"/>
                <a:ea typeface="Arial"/>
                <a:cs typeface="Arial"/>
                <a:sym typeface="Arial"/>
              </a:rPr>
              <a:t>Appropriate self-disclosure can:</a:t>
            </a:r>
            <a:endParaRPr dirty="0">
              <a:solidFill>
                <a:schemeClr val="dk1"/>
              </a:solidFill>
              <a:highlight>
                <a:schemeClr val="lt1"/>
              </a:highlight>
              <a:latin typeface="Arial"/>
              <a:ea typeface="Arial"/>
              <a:cs typeface="Arial"/>
              <a:sym typeface="Arial"/>
            </a:endParaRPr>
          </a:p>
          <a:p>
            <a:pPr marL="457200" lvl="0" indent="-342900" algn="l" rtl="0">
              <a:lnSpc>
                <a:spcPct val="115000"/>
              </a:lnSpc>
              <a:spcBef>
                <a:spcPts val="1100"/>
              </a:spcBef>
              <a:spcAft>
                <a:spcPts val="0"/>
              </a:spcAft>
              <a:buClr>
                <a:schemeClr val="dk1"/>
              </a:buClr>
              <a:buSzPts val="1800"/>
              <a:buFont typeface="Arial"/>
              <a:buChar char="●"/>
            </a:pPr>
            <a:r>
              <a:rPr lang="en-US" dirty="0">
                <a:solidFill>
                  <a:schemeClr val="dk1"/>
                </a:solidFill>
                <a:highlight>
                  <a:schemeClr val="lt1"/>
                </a:highlight>
                <a:latin typeface="Arial"/>
                <a:ea typeface="Arial"/>
                <a:cs typeface="Arial"/>
                <a:sym typeface="Arial"/>
              </a:rPr>
              <a:t>Increase participation</a:t>
            </a:r>
            <a:endParaRPr dirty="0">
              <a:solidFill>
                <a:schemeClr val="dk1"/>
              </a:solidFill>
              <a:highlight>
                <a:schemeClr val="lt1"/>
              </a:highlight>
              <a:latin typeface="Arial"/>
              <a:ea typeface="Arial"/>
              <a:cs typeface="Arial"/>
              <a:sym typeface="Arial"/>
            </a:endParaRPr>
          </a:p>
          <a:p>
            <a:pPr marL="457200" lvl="0" indent="-342900" algn="l" rtl="0">
              <a:lnSpc>
                <a:spcPct val="115000"/>
              </a:lnSpc>
              <a:spcBef>
                <a:spcPts val="0"/>
              </a:spcBef>
              <a:spcAft>
                <a:spcPts val="0"/>
              </a:spcAft>
              <a:buClr>
                <a:schemeClr val="dk1"/>
              </a:buClr>
              <a:buSzPts val="1800"/>
              <a:buFont typeface="Arial"/>
              <a:buChar char="●"/>
            </a:pPr>
            <a:r>
              <a:rPr lang="en-US" dirty="0">
                <a:solidFill>
                  <a:schemeClr val="dk1"/>
                </a:solidFill>
                <a:highlight>
                  <a:schemeClr val="lt1"/>
                </a:highlight>
                <a:latin typeface="Arial"/>
                <a:ea typeface="Arial"/>
                <a:cs typeface="Arial"/>
                <a:sym typeface="Arial"/>
              </a:rPr>
              <a:t>Build trust</a:t>
            </a:r>
            <a:endParaRPr dirty="0">
              <a:solidFill>
                <a:schemeClr val="dk1"/>
              </a:solidFill>
              <a:highlight>
                <a:schemeClr val="lt1"/>
              </a:highlight>
              <a:latin typeface="Arial"/>
              <a:ea typeface="Arial"/>
              <a:cs typeface="Arial"/>
              <a:sym typeface="Arial"/>
            </a:endParaRPr>
          </a:p>
          <a:p>
            <a:pPr marL="457200" lvl="0" indent="-342900" algn="l" rtl="0">
              <a:lnSpc>
                <a:spcPct val="115000"/>
              </a:lnSpc>
              <a:spcBef>
                <a:spcPts val="0"/>
              </a:spcBef>
              <a:spcAft>
                <a:spcPts val="0"/>
              </a:spcAft>
              <a:buClr>
                <a:schemeClr val="dk1"/>
              </a:buClr>
              <a:buSzPts val="1800"/>
              <a:buFont typeface="Arial"/>
              <a:buChar char="●"/>
            </a:pPr>
            <a:r>
              <a:rPr lang="en-US" dirty="0">
                <a:solidFill>
                  <a:schemeClr val="dk1"/>
                </a:solidFill>
                <a:highlight>
                  <a:schemeClr val="lt1"/>
                </a:highlight>
                <a:latin typeface="Arial"/>
                <a:ea typeface="Arial"/>
                <a:cs typeface="Arial"/>
                <a:sym typeface="Arial"/>
              </a:rPr>
              <a:t>Enhance motivation</a:t>
            </a:r>
            <a:endParaRPr dirty="0">
              <a:solidFill>
                <a:schemeClr val="dk1"/>
              </a:solidFill>
              <a:highlight>
                <a:schemeClr val="lt1"/>
              </a:highlight>
              <a:latin typeface="Arial"/>
              <a:ea typeface="Arial"/>
              <a:cs typeface="Arial"/>
              <a:sym typeface="Arial"/>
            </a:endParaRPr>
          </a:p>
          <a:p>
            <a:pPr marL="457200" lvl="0" indent="-342900" algn="l" rtl="0">
              <a:lnSpc>
                <a:spcPct val="115000"/>
              </a:lnSpc>
              <a:spcBef>
                <a:spcPts val="0"/>
              </a:spcBef>
              <a:spcAft>
                <a:spcPts val="0"/>
              </a:spcAft>
              <a:buClr>
                <a:schemeClr val="dk1"/>
              </a:buClr>
              <a:buSzPts val="1800"/>
              <a:buFont typeface="Arial"/>
              <a:buChar char="●"/>
            </a:pPr>
            <a:r>
              <a:rPr lang="en-US" dirty="0">
                <a:solidFill>
                  <a:schemeClr val="dk1"/>
                </a:solidFill>
                <a:highlight>
                  <a:schemeClr val="lt1"/>
                </a:highlight>
                <a:latin typeface="Arial"/>
                <a:ea typeface="Arial"/>
                <a:cs typeface="Arial"/>
                <a:sym typeface="Arial"/>
              </a:rPr>
              <a:t>Improve teacher credibility</a:t>
            </a:r>
            <a:endParaRPr dirty="0">
              <a:highlight>
                <a:schemeClr val="lt1"/>
              </a:highlight>
            </a:endParaRPr>
          </a:p>
          <a:p>
            <a:pPr marL="457200" lvl="0" indent="0" algn="l" rtl="0">
              <a:lnSpc>
                <a:spcPct val="115000"/>
              </a:lnSpc>
              <a:spcBef>
                <a:spcPts val="1100"/>
              </a:spcBef>
              <a:spcAft>
                <a:spcPts val="0"/>
              </a:spcAft>
              <a:buClr>
                <a:schemeClr val="dk1"/>
              </a:buClr>
              <a:buSzPts val="1100"/>
              <a:buFont typeface="Arial"/>
              <a:buNone/>
            </a:pPr>
            <a:endParaRPr sz="300" dirty="0">
              <a:solidFill>
                <a:schemeClr val="dk1"/>
              </a:solidFill>
              <a:highlight>
                <a:schemeClr val="lt1"/>
              </a:highlight>
              <a:latin typeface="Arial"/>
              <a:ea typeface="Arial"/>
              <a:cs typeface="Arial"/>
              <a:sym typeface="Arial"/>
            </a:endParaRPr>
          </a:p>
          <a:p>
            <a:pPr marL="0" lvl="0" indent="0" algn="l" rtl="0">
              <a:lnSpc>
                <a:spcPct val="115000"/>
              </a:lnSpc>
              <a:spcBef>
                <a:spcPts val="1100"/>
              </a:spcBef>
              <a:spcAft>
                <a:spcPts val="1100"/>
              </a:spcAft>
              <a:buClr>
                <a:schemeClr val="dk1"/>
              </a:buClr>
              <a:buSzPts val="1100"/>
              <a:buFont typeface="Arial"/>
              <a:buNone/>
            </a:pPr>
            <a:r>
              <a:rPr lang="en-US" dirty="0">
                <a:solidFill>
                  <a:schemeClr val="dk1"/>
                </a:solidFill>
                <a:highlight>
                  <a:schemeClr val="lt1"/>
                </a:highlight>
                <a:latin typeface="Arial"/>
                <a:ea typeface="Arial"/>
                <a:cs typeface="Arial"/>
                <a:sym typeface="Arial"/>
              </a:rPr>
              <a:t>Using self disclosure as teachers can make us more authentic and we are humanising ourselves to our learner. </a:t>
            </a:r>
            <a:endParaRPr dirty="0">
              <a:highlight>
                <a:schemeClr val="lt1"/>
              </a:highlight>
            </a:endParaRPr>
          </a:p>
        </p:txBody>
      </p:sp>
      <p:sp>
        <p:nvSpPr>
          <p:cNvPr id="297" name="Google Shape;297;p39"/>
          <p:cNvSpPr txBox="1"/>
          <p:nvPr/>
        </p:nvSpPr>
        <p:spPr>
          <a:xfrm>
            <a:off x="4888782" y="3346704"/>
            <a:ext cx="5280900" cy="2031600"/>
          </a:xfrm>
          <a:prstGeom prst="rect">
            <a:avLst/>
          </a:prstGeom>
          <a:noFill/>
          <a:ln>
            <a:noFill/>
          </a:ln>
        </p:spPr>
        <p:txBody>
          <a:bodyPr spcFirstLastPara="1" wrap="square" lIns="91425" tIns="91425" rIns="91425" bIns="91425" anchor="t" anchorCtr="0">
            <a:spAutoFit/>
          </a:bodyPr>
          <a:lstStyle/>
          <a:p>
            <a:pPr marL="0" lvl="0" indent="0" algn="l" rtl="0">
              <a:lnSpc>
                <a:spcPct val="142857"/>
              </a:lnSpc>
              <a:spcBef>
                <a:spcPts val="1100"/>
              </a:spcBef>
              <a:spcAft>
                <a:spcPts val="0"/>
              </a:spcAft>
              <a:buNone/>
            </a:pPr>
            <a:r>
              <a:rPr lang="en-US" sz="1800" dirty="0">
                <a:solidFill>
                  <a:schemeClr val="dk1"/>
                </a:solidFill>
                <a:highlight>
                  <a:schemeClr val="lt1"/>
                </a:highlight>
              </a:rPr>
              <a:t>Examples of appropriate teacher self-disclosure include:</a:t>
            </a:r>
            <a:endParaRPr sz="1800" dirty="0">
              <a:solidFill>
                <a:schemeClr val="dk1"/>
              </a:solidFill>
              <a:highlight>
                <a:schemeClr val="lt1"/>
              </a:highlight>
            </a:endParaRPr>
          </a:p>
          <a:p>
            <a:pPr marL="457200" lvl="0" indent="-342900" algn="l" rtl="0">
              <a:lnSpc>
                <a:spcPct val="115000"/>
              </a:lnSpc>
              <a:spcBef>
                <a:spcPts val="1100"/>
              </a:spcBef>
              <a:spcAft>
                <a:spcPts val="0"/>
              </a:spcAft>
              <a:buClr>
                <a:schemeClr val="dk1"/>
              </a:buClr>
              <a:buSzPts val="1800"/>
              <a:buChar char="●"/>
            </a:pPr>
            <a:r>
              <a:rPr lang="en-US" sz="1800" dirty="0">
                <a:solidFill>
                  <a:schemeClr val="dk1"/>
                </a:solidFill>
                <a:highlight>
                  <a:schemeClr val="lt1"/>
                </a:highlight>
              </a:rPr>
              <a:t>Sharing language learning experiences</a:t>
            </a:r>
            <a:endParaRPr sz="1800" dirty="0">
              <a:solidFill>
                <a:schemeClr val="dk1"/>
              </a:solidFill>
              <a:highlight>
                <a:schemeClr val="lt1"/>
              </a:highlight>
            </a:endParaRPr>
          </a:p>
          <a:p>
            <a:pPr marL="457200" lvl="0" indent="-342900" algn="l" rtl="0">
              <a:lnSpc>
                <a:spcPct val="115000"/>
              </a:lnSpc>
              <a:spcBef>
                <a:spcPts val="0"/>
              </a:spcBef>
              <a:spcAft>
                <a:spcPts val="0"/>
              </a:spcAft>
              <a:buClr>
                <a:schemeClr val="dk1"/>
              </a:buClr>
              <a:buSzPts val="1800"/>
              <a:buChar char="●"/>
            </a:pPr>
            <a:r>
              <a:rPr lang="en-US" sz="1800" dirty="0">
                <a:solidFill>
                  <a:schemeClr val="dk1"/>
                </a:solidFill>
                <a:highlight>
                  <a:schemeClr val="lt1"/>
                </a:highlight>
              </a:rPr>
              <a:t>Discussing hobbies</a:t>
            </a:r>
            <a:endParaRPr sz="1800" dirty="0">
              <a:solidFill>
                <a:schemeClr val="dk1"/>
              </a:solidFill>
              <a:highlight>
                <a:schemeClr val="lt1"/>
              </a:highlight>
            </a:endParaRPr>
          </a:p>
          <a:p>
            <a:pPr marL="457200" lvl="0" indent="-342900" algn="l" rtl="0">
              <a:lnSpc>
                <a:spcPct val="115000"/>
              </a:lnSpc>
              <a:spcBef>
                <a:spcPts val="0"/>
              </a:spcBef>
              <a:spcAft>
                <a:spcPts val="0"/>
              </a:spcAft>
              <a:buClr>
                <a:schemeClr val="dk1"/>
              </a:buClr>
              <a:buSzPts val="1800"/>
              <a:buChar char="●"/>
            </a:pPr>
            <a:r>
              <a:rPr lang="en-US" sz="1800" dirty="0">
                <a:solidFill>
                  <a:schemeClr val="dk1"/>
                </a:solidFill>
                <a:highlight>
                  <a:schemeClr val="lt1"/>
                </a:highlight>
              </a:rPr>
              <a:t>Admitting mistakes</a:t>
            </a:r>
            <a:endParaRPr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3" name="Google Shape;303;p40"/>
          <p:cNvSpPr txBox="1">
            <a:spLocks noGrp="1"/>
          </p:cNvSpPr>
          <p:nvPr>
            <p:ph type="title"/>
          </p:nvPr>
        </p:nvSpPr>
        <p:spPr>
          <a:xfrm>
            <a:off x="534950" y="210850"/>
            <a:ext cx="9700500" cy="13209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r>
              <a:rPr lang="en-US" dirty="0"/>
              <a:t>The Emotional Bank Account (Covey, 2004)</a:t>
            </a:r>
            <a:endParaRPr dirty="0"/>
          </a:p>
        </p:txBody>
      </p:sp>
      <p:sp>
        <p:nvSpPr>
          <p:cNvPr id="304" name="Google Shape;304;p40"/>
          <p:cNvSpPr txBox="1">
            <a:spLocks noGrp="1"/>
          </p:cNvSpPr>
          <p:nvPr>
            <p:ph type="body" idx="1"/>
          </p:nvPr>
        </p:nvSpPr>
        <p:spPr>
          <a:xfrm>
            <a:off x="677325" y="1087825"/>
            <a:ext cx="10337100" cy="5382600"/>
          </a:xfrm>
          <a:prstGeom prst="rect">
            <a:avLst/>
          </a:prstGeom>
        </p:spPr>
        <p:txBody>
          <a:bodyPr spcFirstLastPara="1" wrap="square" lIns="91425" tIns="45700" rIns="91425" bIns="45700" anchor="t" anchorCtr="0">
            <a:noAutofit/>
          </a:bodyPr>
          <a:lstStyle/>
          <a:p>
            <a:pPr marL="0" lvl="0" indent="0" algn="l" rtl="0">
              <a:lnSpc>
                <a:spcPct val="142857"/>
              </a:lnSpc>
              <a:spcBef>
                <a:spcPts val="1400"/>
              </a:spcBef>
              <a:spcAft>
                <a:spcPts val="0"/>
              </a:spcAft>
              <a:buClr>
                <a:schemeClr val="dk1"/>
              </a:buClr>
              <a:buSzPts val="1100"/>
              <a:buFont typeface="Arial"/>
              <a:buNone/>
            </a:pPr>
            <a:r>
              <a:rPr lang="en-US" dirty="0">
                <a:solidFill>
                  <a:schemeClr val="dk1"/>
                </a:solidFill>
                <a:latin typeface="Arial"/>
                <a:ea typeface="Arial"/>
                <a:cs typeface="Arial"/>
                <a:sym typeface="Arial"/>
              </a:rPr>
              <a:t>Relationships are strengthened through deposits and weakened through withdrawals.</a:t>
            </a:r>
            <a:endParaRPr u="sng" dirty="0">
              <a:solidFill>
                <a:schemeClr val="hlink"/>
              </a:solidFill>
              <a:latin typeface="Arial"/>
              <a:ea typeface="Arial"/>
              <a:cs typeface="Arial"/>
              <a:sym typeface="Arial"/>
            </a:endParaRPr>
          </a:p>
          <a:p>
            <a:pPr marL="0" lvl="0" indent="0" algn="l" rtl="0">
              <a:lnSpc>
                <a:spcPct val="142857"/>
              </a:lnSpc>
              <a:spcBef>
                <a:spcPts val="1400"/>
              </a:spcBef>
              <a:spcAft>
                <a:spcPts val="0"/>
              </a:spcAft>
              <a:buClr>
                <a:schemeClr val="dk1"/>
              </a:buClr>
              <a:buSzPts val="1100"/>
              <a:buFont typeface="Arial"/>
              <a:buNone/>
            </a:pPr>
            <a:r>
              <a:rPr lang="en-US" dirty="0">
                <a:solidFill>
                  <a:schemeClr val="dk1"/>
                </a:solidFill>
                <a:latin typeface="Arial"/>
                <a:ea typeface="Arial"/>
                <a:cs typeface="Arial"/>
                <a:sym typeface="Arial"/>
              </a:rPr>
              <a:t>Positive Emotional Deposits</a:t>
            </a:r>
            <a:endParaRPr dirty="0">
              <a:solidFill>
                <a:schemeClr val="dk1"/>
              </a:solidFill>
              <a:latin typeface="Arial"/>
              <a:ea typeface="Arial"/>
              <a:cs typeface="Arial"/>
              <a:sym typeface="Arial"/>
            </a:endParaRPr>
          </a:p>
          <a:p>
            <a:pPr marL="457200" lvl="0" indent="-342900" algn="l" rtl="0">
              <a:lnSpc>
                <a:spcPct val="142857"/>
              </a:lnSpc>
              <a:spcBef>
                <a:spcPts val="1100"/>
              </a:spcBef>
              <a:spcAft>
                <a:spcPts val="0"/>
              </a:spcAft>
              <a:buClr>
                <a:schemeClr val="dk1"/>
              </a:buClr>
              <a:buSzPts val="1800"/>
              <a:buFont typeface="Arial"/>
              <a:buChar char="●"/>
            </a:pPr>
            <a:r>
              <a:rPr lang="en-US" dirty="0">
                <a:solidFill>
                  <a:schemeClr val="dk1"/>
                </a:solidFill>
                <a:latin typeface="Arial"/>
                <a:ea typeface="Arial"/>
                <a:cs typeface="Arial"/>
                <a:sym typeface="Arial"/>
              </a:rPr>
              <a:t>Appropriate self-disclosure</a:t>
            </a:r>
            <a:endParaRPr dirty="0">
              <a:solidFill>
                <a:schemeClr val="dk1"/>
              </a:solidFill>
              <a:latin typeface="Arial"/>
              <a:ea typeface="Arial"/>
              <a:cs typeface="Arial"/>
              <a:sym typeface="Arial"/>
            </a:endParaRPr>
          </a:p>
          <a:p>
            <a:pPr marL="457200" lvl="0" indent="-342900" algn="l" rtl="0">
              <a:lnSpc>
                <a:spcPct val="142857"/>
              </a:lnSpc>
              <a:spcBef>
                <a:spcPts val="0"/>
              </a:spcBef>
              <a:spcAft>
                <a:spcPts val="0"/>
              </a:spcAft>
              <a:buClr>
                <a:schemeClr val="dk1"/>
              </a:buClr>
              <a:buSzPts val="1800"/>
              <a:buFont typeface="Arial"/>
              <a:buChar char="●"/>
            </a:pPr>
            <a:r>
              <a:rPr lang="en-US" dirty="0">
                <a:solidFill>
                  <a:schemeClr val="dk1"/>
                </a:solidFill>
                <a:latin typeface="Arial"/>
                <a:ea typeface="Arial"/>
                <a:cs typeface="Arial"/>
                <a:sym typeface="Arial"/>
              </a:rPr>
              <a:t>Learning and using names</a:t>
            </a:r>
            <a:endParaRPr dirty="0">
              <a:solidFill>
                <a:schemeClr val="dk1"/>
              </a:solidFill>
              <a:latin typeface="Arial"/>
              <a:ea typeface="Arial"/>
              <a:cs typeface="Arial"/>
              <a:sym typeface="Arial"/>
            </a:endParaRPr>
          </a:p>
          <a:p>
            <a:pPr marL="457200" lvl="0" indent="-342900" algn="l" rtl="0">
              <a:lnSpc>
                <a:spcPct val="142857"/>
              </a:lnSpc>
              <a:spcBef>
                <a:spcPts val="0"/>
              </a:spcBef>
              <a:spcAft>
                <a:spcPts val="0"/>
              </a:spcAft>
              <a:buClr>
                <a:schemeClr val="dk1"/>
              </a:buClr>
              <a:buSzPts val="1800"/>
              <a:buFont typeface="Arial"/>
              <a:buChar char="●"/>
            </a:pPr>
            <a:r>
              <a:rPr lang="en-US" dirty="0">
                <a:solidFill>
                  <a:schemeClr val="dk1"/>
                </a:solidFill>
                <a:latin typeface="Arial"/>
                <a:ea typeface="Arial"/>
                <a:cs typeface="Arial"/>
                <a:sym typeface="Arial"/>
              </a:rPr>
              <a:t>Showing empathy</a:t>
            </a:r>
            <a:endParaRPr dirty="0">
              <a:solidFill>
                <a:schemeClr val="dk1"/>
              </a:solidFill>
              <a:latin typeface="Arial"/>
              <a:ea typeface="Arial"/>
              <a:cs typeface="Arial"/>
              <a:sym typeface="Arial"/>
            </a:endParaRPr>
          </a:p>
          <a:p>
            <a:pPr marL="457200" lvl="0" indent="-342900" algn="l" rtl="0">
              <a:lnSpc>
                <a:spcPct val="142857"/>
              </a:lnSpc>
              <a:spcBef>
                <a:spcPts val="0"/>
              </a:spcBef>
              <a:spcAft>
                <a:spcPts val="0"/>
              </a:spcAft>
              <a:buClr>
                <a:schemeClr val="dk1"/>
              </a:buClr>
              <a:buSzPts val="1800"/>
              <a:buFont typeface="Arial"/>
              <a:buChar char="●"/>
            </a:pPr>
            <a:r>
              <a:rPr lang="en-US" dirty="0">
                <a:solidFill>
                  <a:schemeClr val="dk1"/>
                </a:solidFill>
                <a:latin typeface="Arial"/>
                <a:ea typeface="Arial"/>
                <a:cs typeface="Arial"/>
                <a:sym typeface="Arial"/>
              </a:rPr>
              <a:t>Listening actively</a:t>
            </a:r>
            <a:endParaRPr dirty="0">
              <a:solidFill>
                <a:schemeClr val="dk1"/>
              </a:solidFill>
              <a:latin typeface="Arial"/>
              <a:ea typeface="Arial"/>
              <a:cs typeface="Arial"/>
              <a:sym typeface="Arial"/>
            </a:endParaRPr>
          </a:p>
          <a:p>
            <a:pPr marL="457200" lvl="0" indent="-342900" algn="l" rtl="0">
              <a:lnSpc>
                <a:spcPct val="142857"/>
              </a:lnSpc>
              <a:spcBef>
                <a:spcPts val="0"/>
              </a:spcBef>
              <a:spcAft>
                <a:spcPts val="0"/>
              </a:spcAft>
              <a:buClr>
                <a:schemeClr val="dk1"/>
              </a:buClr>
              <a:buSzPts val="1800"/>
              <a:buFont typeface="Arial"/>
              <a:buChar char="●"/>
            </a:pPr>
            <a:r>
              <a:rPr lang="en-US" dirty="0">
                <a:solidFill>
                  <a:schemeClr val="dk1"/>
                </a:solidFill>
                <a:latin typeface="Arial"/>
                <a:ea typeface="Arial"/>
                <a:cs typeface="Arial"/>
                <a:sym typeface="Arial"/>
              </a:rPr>
              <a:t>Following through on promises</a:t>
            </a:r>
            <a:endParaRPr dirty="0">
              <a:solidFill>
                <a:schemeClr val="dk1"/>
              </a:solidFill>
              <a:latin typeface="Arial"/>
              <a:ea typeface="Arial"/>
              <a:cs typeface="Arial"/>
              <a:sym typeface="Arial"/>
            </a:endParaRPr>
          </a:p>
          <a:p>
            <a:pPr marL="457200" lvl="0" indent="-342900" algn="l" rtl="0">
              <a:lnSpc>
                <a:spcPct val="142857"/>
              </a:lnSpc>
              <a:spcBef>
                <a:spcPts val="0"/>
              </a:spcBef>
              <a:spcAft>
                <a:spcPts val="0"/>
              </a:spcAft>
              <a:buClr>
                <a:schemeClr val="dk1"/>
              </a:buClr>
              <a:buSzPts val="1800"/>
              <a:buFont typeface="Arial"/>
              <a:buChar char="●"/>
            </a:pPr>
            <a:r>
              <a:rPr lang="en-US" dirty="0">
                <a:solidFill>
                  <a:schemeClr val="dk1"/>
                </a:solidFill>
                <a:latin typeface="Arial"/>
                <a:ea typeface="Arial"/>
                <a:cs typeface="Arial"/>
                <a:sym typeface="Arial"/>
              </a:rPr>
              <a:t>Humour and warmth</a:t>
            </a:r>
            <a:endParaRPr dirty="0">
              <a:solidFill>
                <a:schemeClr val="dk1"/>
              </a:solidFill>
              <a:latin typeface="Arial"/>
              <a:ea typeface="Arial"/>
              <a:cs typeface="Arial"/>
              <a:sym typeface="Arial"/>
            </a:endParaRPr>
          </a:p>
          <a:p>
            <a:pPr marL="457200" lvl="0" indent="-342900" algn="l" rtl="0">
              <a:lnSpc>
                <a:spcPct val="142857"/>
              </a:lnSpc>
              <a:spcBef>
                <a:spcPts val="0"/>
              </a:spcBef>
              <a:spcAft>
                <a:spcPts val="0"/>
              </a:spcAft>
              <a:buClr>
                <a:schemeClr val="dk1"/>
              </a:buClr>
              <a:buSzPts val="1800"/>
              <a:buFont typeface="Arial"/>
              <a:buChar char="●"/>
            </a:pPr>
            <a:r>
              <a:rPr lang="en-US" dirty="0">
                <a:solidFill>
                  <a:schemeClr val="dk1"/>
                </a:solidFill>
                <a:latin typeface="Arial"/>
                <a:ea typeface="Arial"/>
                <a:cs typeface="Arial"/>
                <a:sym typeface="Arial"/>
              </a:rPr>
              <a:t>Acknowledging effort and progress</a:t>
            </a:r>
            <a:endParaRPr dirty="0">
              <a:solidFill>
                <a:schemeClr val="dk1"/>
              </a:solidFill>
              <a:latin typeface="Arial"/>
              <a:ea typeface="Arial"/>
              <a:cs typeface="Arial"/>
              <a:sym typeface="Arial"/>
            </a:endParaRPr>
          </a:p>
          <a:p>
            <a:pPr marL="457200" lvl="0" indent="0" algn="l" rtl="0">
              <a:lnSpc>
                <a:spcPct val="142857"/>
              </a:lnSpc>
              <a:spcBef>
                <a:spcPts val="1100"/>
              </a:spcBef>
              <a:spcAft>
                <a:spcPts val="0"/>
              </a:spcAft>
              <a:buNone/>
            </a:pPr>
            <a:endParaRPr sz="1000" dirty="0">
              <a:solidFill>
                <a:schemeClr val="dk1"/>
              </a:solidFill>
              <a:latin typeface="Arial"/>
              <a:ea typeface="Arial"/>
              <a:cs typeface="Arial"/>
              <a:sym typeface="Arial"/>
            </a:endParaRPr>
          </a:p>
          <a:p>
            <a:pPr marL="0" lvl="0" indent="0" algn="l" rtl="0">
              <a:lnSpc>
                <a:spcPct val="142857"/>
              </a:lnSpc>
              <a:spcBef>
                <a:spcPts val="1100"/>
              </a:spcBef>
              <a:spcAft>
                <a:spcPts val="0"/>
              </a:spcAft>
              <a:buNone/>
            </a:pPr>
            <a:r>
              <a:rPr lang="en-US" dirty="0">
                <a:solidFill>
                  <a:schemeClr val="dk1"/>
                </a:solidFill>
                <a:latin typeface="Arial"/>
                <a:ea typeface="Arial"/>
                <a:cs typeface="Arial"/>
                <a:sym typeface="Arial"/>
              </a:rPr>
              <a:t>Strong relationships are built through many small deposits over time.</a:t>
            </a:r>
            <a:endParaRPr dirty="0">
              <a:solidFill>
                <a:schemeClr val="dk1"/>
              </a:solidFill>
              <a:latin typeface="Arial"/>
              <a:ea typeface="Arial"/>
              <a:cs typeface="Arial"/>
              <a:sym typeface="Arial"/>
            </a:endParaRPr>
          </a:p>
          <a:p>
            <a:pPr marL="0" lvl="0" indent="0" algn="l" rtl="0">
              <a:spcBef>
                <a:spcPts val="1100"/>
              </a:spcBef>
              <a:spcAft>
                <a:spcPts val="0"/>
              </a:spcAft>
              <a:buNone/>
            </a:pPr>
            <a:endParaRPr dirty="0"/>
          </a:p>
        </p:txBody>
      </p:sp>
      <p:sp>
        <p:nvSpPr>
          <p:cNvPr id="305" name="Google Shape;305;p40"/>
          <p:cNvSpPr txBox="1"/>
          <p:nvPr/>
        </p:nvSpPr>
        <p:spPr>
          <a:xfrm>
            <a:off x="5576575" y="1661150"/>
            <a:ext cx="4184400" cy="3278175"/>
          </a:xfrm>
          <a:prstGeom prst="rect">
            <a:avLst/>
          </a:prstGeom>
          <a:noFill/>
          <a:ln>
            <a:noFill/>
          </a:ln>
        </p:spPr>
        <p:txBody>
          <a:bodyPr spcFirstLastPara="1" wrap="square" lIns="91425" tIns="91425" rIns="91425" bIns="91425" anchor="t" anchorCtr="0">
            <a:spAutoFit/>
          </a:bodyPr>
          <a:lstStyle/>
          <a:p>
            <a:pPr marL="0" lvl="0" indent="0" algn="l" rtl="0">
              <a:lnSpc>
                <a:spcPct val="142857"/>
              </a:lnSpc>
              <a:spcBef>
                <a:spcPts val="1400"/>
              </a:spcBef>
              <a:spcAft>
                <a:spcPts val="0"/>
              </a:spcAft>
              <a:buNone/>
            </a:pPr>
            <a:r>
              <a:rPr lang="en-US" sz="1800" dirty="0">
                <a:solidFill>
                  <a:schemeClr val="dk1"/>
                </a:solidFill>
              </a:rPr>
              <a:t>Negative Emotional Withdrawals</a:t>
            </a:r>
            <a:endParaRPr sz="1800" dirty="0">
              <a:solidFill>
                <a:schemeClr val="dk1"/>
              </a:solidFill>
            </a:endParaRPr>
          </a:p>
          <a:p>
            <a:pPr marL="457200" lvl="0" indent="-342900" algn="l" rtl="0">
              <a:lnSpc>
                <a:spcPct val="142857"/>
              </a:lnSpc>
              <a:spcBef>
                <a:spcPts val="1100"/>
              </a:spcBef>
              <a:spcAft>
                <a:spcPts val="0"/>
              </a:spcAft>
              <a:buClr>
                <a:schemeClr val="dk1"/>
              </a:buClr>
              <a:buSzPts val="1800"/>
              <a:buFont typeface="Arial"/>
              <a:buChar char="●"/>
            </a:pPr>
            <a:r>
              <a:rPr lang="en-US" sz="1800" dirty="0">
                <a:solidFill>
                  <a:schemeClr val="dk1"/>
                </a:solidFill>
              </a:rPr>
              <a:t>Dismissing concerns</a:t>
            </a:r>
            <a:endParaRPr sz="1800" dirty="0">
              <a:solidFill>
                <a:schemeClr val="dk1"/>
              </a:solidFill>
            </a:endParaRPr>
          </a:p>
          <a:p>
            <a:pPr marL="457200" lvl="0" indent="-342900" algn="l" rtl="0">
              <a:lnSpc>
                <a:spcPct val="142857"/>
              </a:lnSpc>
              <a:spcBef>
                <a:spcPts val="0"/>
              </a:spcBef>
              <a:spcAft>
                <a:spcPts val="0"/>
              </a:spcAft>
              <a:buClr>
                <a:schemeClr val="dk1"/>
              </a:buClr>
              <a:buSzPts val="1800"/>
              <a:buFont typeface="Arial"/>
              <a:buChar char="●"/>
            </a:pPr>
            <a:r>
              <a:rPr lang="en-US" sz="1800" dirty="0">
                <a:solidFill>
                  <a:schemeClr val="dk1"/>
                </a:solidFill>
              </a:rPr>
              <a:t>Inconsistency</a:t>
            </a:r>
            <a:endParaRPr sz="1800" dirty="0">
              <a:solidFill>
                <a:schemeClr val="dk1"/>
              </a:solidFill>
            </a:endParaRPr>
          </a:p>
          <a:p>
            <a:pPr marL="457200" lvl="0" indent="-342900" algn="l" rtl="0">
              <a:lnSpc>
                <a:spcPct val="142857"/>
              </a:lnSpc>
              <a:spcBef>
                <a:spcPts val="0"/>
              </a:spcBef>
              <a:spcAft>
                <a:spcPts val="0"/>
              </a:spcAft>
              <a:buClr>
                <a:schemeClr val="dk1"/>
              </a:buClr>
              <a:buSzPts val="1800"/>
              <a:buFont typeface="Arial"/>
              <a:buChar char="●"/>
            </a:pPr>
            <a:r>
              <a:rPr lang="en-US" sz="1800" dirty="0">
                <a:solidFill>
                  <a:schemeClr val="dk1"/>
                </a:solidFill>
              </a:rPr>
              <a:t>Public criticism or embarrassment</a:t>
            </a:r>
            <a:endParaRPr sz="1800" dirty="0">
              <a:solidFill>
                <a:schemeClr val="dk1"/>
              </a:solidFill>
            </a:endParaRPr>
          </a:p>
          <a:p>
            <a:pPr marL="457200" lvl="0" indent="-342900" algn="l" rtl="0">
              <a:lnSpc>
                <a:spcPct val="142857"/>
              </a:lnSpc>
              <a:spcBef>
                <a:spcPts val="0"/>
              </a:spcBef>
              <a:spcAft>
                <a:spcPts val="0"/>
              </a:spcAft>
              <a:buClr>
                <a:schemeClr val="dk1"/>
              </a:buClr>
              <a:buSzPts val="1800"/>
              <a:buFont typeface="Arial"/>
              <a:buChar char="●"/>
            </a:pPr>
            <a:r>
              <a:rPr lang="en-US" sz="1800" dirty="0">
                <a:solidFill>
                  <a:schemeClr val="dk1"/>
                </a:solidFill>
              </a:rPr>
              <a:t>Failing to listen</a:t>
            </a:r>
            <a:endParaRPr sz="1800" dirty="0">
              <a:solidFill>
                <a:schemeClr val="dk1"/>
              </a:solidFill>
            </a:endParaRPr>
          </a:p>
          <a:p>
            <a:pPr marL="457200" lvl="0" indent="-342900" algn="l" rtl="0">
              <a:lnSpc>
                <a:spcPct val="142857"/>
              </a:lnSpc>
              <a:spcBef>
                <a:spcPts val="0"/>
              </a:spcBef>
              <a:spcAft>
                <a:spcPts val="0"/>
              </a:spcAft>
              <a:buClr>
                <a:schemeClr val="dk1"/>
              </a:buClr>
              <a:buSzPts val="1800"/>
              <a:buFont typeface="Arial"/>
              <a:buChar char="●"/>
            </a:pPr>
            <a:r>
              <a:rPr lang="en-US" sz="1800" dirty="0">
                <a:solidFill>
                  <a:schemeClr val="dk1"/>
                </a:solidFill>
              </a:rPr>
              <a:t>Breaking trust</a:t>
            </a:r>
            <a:endParaRPr sz="1800" dirty="0">
              <a:solidFill>
                <a:schemeClr val="dk1"/>
              </a:solidFill>
            </a:endParaRPr>
          </a:p>
          <a:p>
            <a:pPr marL="457200" lvl="0" indent="-342900" algn="l" rtl="0">
              <a:lnSpc>
                <a:spcPct val="142857"/>
              </a:lnSpc>
              <a:spcBef>
                <a:spcPts val="0"/>
              </a:spcBef>
              <a:spcAft>
                <a:spcPts val="0"/>
              </a:spcAft>
              <a:buClr>
                <a:schemeClr val="dk1"/>
              </a:buClr>
              <a:buSzPts val="1800"/>
              <a:buFont typeface="Arial"/>
              <a:buChar char="●"/>
            </a:pPr>
            <a:r>
              <a:rPr lang="en-US" sz="1800" dirty="0">
                <a:solidFill>
                  <a:schemeClr val="dk1"/>
                </a:solidFill>
              </a:rPr>
              <a:t>Ignoring individual needs</a:t>
            </a:r>
            <a:endParaRPr sz="1800" dirty="0">
              <a:solidFill>
                <a:schemeClr val="dk1"/>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sp>
        <p:nvSpPr>
          <p:cNvPr id="312" name="Google Shape;312;p41"/>
          <p:cNvSpPr/>
          <p:nvPr/>
        </p:nvSpPr>
        <p:spPr>
          <a:xfrm>
            <a:off x="574620" y="906284"/>
            <a:ext cx="9473700" cy="5274000"/>
          </a:xfrm>
          <a:prstGeom prst="rect">
            <a:avLst/>
          </a:prstGeom>
          <a:noFill/>
          <a:ln>
            <a:noFill/>
          </a:ln>
        </p:spPr>
        <p:txBody>
          <a:bodyPr spcFirstLastPara="1" wrap="square" lIns="91425" tIns="45700" rIns="91425" bIns="45700" anchor="ctr" anchorCtr="0">
            <a:noAutofit/>
          </a:bodyPr>
          <a:lstStyle/>
          <a:p>
            <a:pPr marL="0" lvl="0" indent="0" algn="l" rtl="0">
              <a:lnSpc>
                <a:spcPct val="142857"/>
              </a:lnSpc>
              <a:spcBef>
                <a:spcPts val="1800"/>
              </a:spcBef>
              <a:spcAft>
                <a:spcPts val="0"/>
              </a:spcAft>
              <a:buNone/>
            </a:pPr>
            <a:r>
              <a:rPr lang="en-US" sz="1800" b="1" dirty="0">
                <a:solidFill>
                  <a:schemeClr val="dk1"/>
                </a:solidFill>
              </a:rPr>
              <a:t>What helps learners feel safe?</a:t>
            </a:r>
            <a:endParaRPr sz="1800" b="1" dirty="0">
              <a:solidFill>
                <a:schemeClr val="dk1"/>
              </a:solidFill>
            </a:endParaRPr>
          </a:p>
          <a:p>
            <a:pPr marL="0" lvl="0" indent="0" algn="l" rtl="0">
              <a:lnSpc>
                <a:spcPct val="142857"/>
              </a:lnSpc>
              <a:spcBef>
                <a:spcPts val="1100"/>
              </a:spcBef>
              <a:spcAft>
                <a:spcPts val="0"/>
              </a:spcAft>
              <a:buNone/>
            </a:pPr>
            <a:r>
              <a:rPr lang="en-US" sz="1800" dirty="0">
                <a:solidFill>
                  <a:schemeClr val="dk1"/>
                </a:solidFill>
              </a:rPr>
              <a:t>Positive classrooms are characterised by:</a:t>
            </a:r>
            <a:endParaRPr sz="1800" dirty="0">
              <a:solidFill>
                <a:schemeClr val="dk1"/>
              </a:solidFill>
            </a:endParaRPr>
          </a:p>
          <a:p>
            <a:pPr marL="457200" lvl="0" indent="-342900" algn="l" rtl="0">
              <a:lnSpc>
                <a:spcPct val="115000"/>
              </a:lnSpc>
              <a:spcBef>
                <a:spcPts val="1100"/>
              </a:spcBef>
              <a:spcAft>
                <a:spcPts val="0"/>
              </a:spcAft>
              <a:buClr>
                <a:schemeClr val="dk1"/>
              </a:buClr>
              <a:buSzPts val="1800"/>
              <a:buChar char="●"/>
            </a:pPr>
            <a:r>
              <a:rPr lang="en-US" sz="1800" dirty="0">
                <a:solidFill>
                  <a:schemeClr val="dk1"/>
                </a:solidFill>
              </a:rPr>
              <a:t>Encouragement</a:t>
            </a:r>
            <a:endParaRPr sz="1800" dirty="0">
              <a:solidFill>
                <a:schemeClr val="dk1"/>
              </a:solidFill>
            </a:endParaRPr>
          </a:p>
          <a:p>
            <a:pPr marL="457200" lvl="0" indent="-342900" algn="l" rtl="0">
              <a:lnSpc>
                <a:spcPct val="115000"/>
              </a:lnSpc>
              <a:spcBef>
                <a:spcPts val="0"/>
              </a:spcBef>
              <a:spcAft>
                <a:spcPts val="0"/>
              </a:spcAft>
              <a:buClr>
                <a:schemeClr val="dk1"/>
              </a:buClr>
              <a:buSzPts val="1800"/>
              <a:buChar char="●"/>
            </a:pPr>
            <a:r>
              <a:rPr lang="en-US" sz="1800" dirty="0">
                <a:solidFill>
                  <a:schemeClr val="dk1"/>
                </a:solidFill>
              </a:rPr>
              <a:t>Mutual respect</a:t>
            </a:r>
            <a:endParaRPr sz="1800" dirty="0">
              <a:solidFill>
                <a:schemeClr val="dk1"/>
              </a:solidFill>
            </a:endParaRPr>
          </a:p>
          <a:p>
            <a:pPr marL="457200" lvl="0" indent="-342900" algn="l" rtl="0">
              <a:lnSpc>
                <a:spcPct val="115000"/>
              </a:lnSpc>
              <a:spcBef>
                <a:spcPts val="0"/>
              </a:spcBef>
              <a:spcAft>
                <a:spcPts val="0"/>
              </a:spcAft>
              <a:buClr>
                <a:schemeClr val="dk1"/>
              </a:buClr>
              <a:buSzPts val="1800"/>
              <a:buChar char="●"/>
            </a:pPr>
            <a:r>
              <a:rPr lang="en-US" sz="1800" dirty="0">
                <a:solidFill>
                  <a:schemeClr val="dk1"/>
                </a:solidFill>
              </a:rPr>
              <a:t>Inclusion</a:t>
            </a:r>
            <a:endParaRPr sz="1800" dirty="0">
              <a:solidFill>
                <a:schemeClr val="dk1"/>
              </a:solidFill>
            </a:endParaRPr>
          </a:p>
          <a:p>
            <a:pPr marL="457200" lvl="0" indent="-342900" algn="l" rtl="0">
              <a:lnSpc>
                <a:spcPct val="115000"/>
              </a:lnSpc>
              <a:spcBef>
                <a:spcPts val="0"/>
              </a:spcBef>
              <a:spcAft>
                <a:spcPts val="0"/>
              </a:spcAft>
              <a:buClr>
                <a:schemeClr val="dk1"/>
              </a:buClr>
              <a:buSzPts val="1800"/>
              <a:buChar char="●"/>
            </a:pPr>
            <a:r>
              <a:rPr lang="en-US" sz="1800" dirty="0">
                <a:solidFill>
                  <a:schemeClr val="dk1"/>
                </a:solidFill>
              </a:rPr>
              <a:t>Equity</a:t>
            </a:r>
            <a:endParaRPr sz="1800" dirty="0">
              <a:solidFill>
                <a:schemeClr val="dk1"/>
              </a:solidFill>
            </a:endParaRPr>
          </a:p>
          <a:p>
            <a:pPr marL="457200" lvl="0" indent="-342900" algn="l" rtl="0">
              <a:lnSpc>
                <a:spcPct val="115000"/>
              </a:lnSpc>
              <a:spcBef>
                <a:spcPts val="0"/>
              </a:spcBef>
              <a:spcAft>
                <a:spcPts val="0"/>
              </a:spcAft>
              <a:buClr>
                <a:schemeClr val="dk1"/>
              </a:buClr>
              <a:buSzPts val="1800"/>
              <a:buChar char="●"/>
            </a:pPr>
            <a:r>
              <a:rPr lang="en-US" sz="1800" dirty="0">
                <a:solidFill>
                  <a:schemeClr val="dk1"/>
                </a:solidFill>
              </a:rPr>
              <a:t>Emotional support</a:t>
            </a:r>
            <a:endParaRPr sz="1800" dirty="0">
              <a:solidFill>
                <a:schemeClr val="dk1"/>
              </a:solidFill>
            </a:endParaRPr>
          </a:p>
          <a:p>
            <a:pPr marL="457200" lvl="0" indent="-342900" algn="l" rtl="0">
              <a:lnSpc>
                <a:spcPct val="115000"/>
              </a:lnSpc>
              <a:spcBef>
                <a:spcPts val="0"/>
              </a:spcBef>
              <a:spcAft>
                <a:spcPts val="0"/>
              </a:spcAft>
              <a:buClr>
                <a:schemeClr val="dk1"/>
              </a:buClr>
              <a:buSzPts val="1800"/>
              <a:buChar char="●"/>
            </a:pPr>
            <a:r>
              <a:rPr lang="en-US" sz="1800" dirty="0">
                <a:solidFill>
                  <a:schemeClr val="dk1"/>
                </a:solidFill>
              </a:rPr>
              <a:t>Warmth</a:t>
            </a:r>
            <a:endParaRPr sz="1800" dirty="0">
              <a:solidFill>
                <a:schemeClr val="dk1"/>
              </a:solidFill>
            </a:endParaRPr>
          </a:p>
          <a:p>
            <a:pPr marL="0" lvl="0" indent="0" algn="l" rtl="0">
              <a:lnSpc>
                <a:spcPct val="142857"/>
              </a:lnSpc>
              <a:spcBef>
                <a:spcPts val="1100"/>
              </a:spcBef>
              <a:spcAft>
                <a:spcPts val="0"/>
              </a:spcAft>
              <a:buNone/>
            </a:pPr>
            <a:r>
              <a:rPr lang="en-US" sz="1800" dirty="0">
                <a:solidFill>
                  <a:schemeClr val="dk1"/>
                </a:solidFill>
              </a:rPr>
              <a:t>Positive classroom climates are linked to greater enjoyment and lower anxiety.</a:t>
            </a:r>
            <a:r>
              <a:rPr lang="en-US" sz="1800" dirty="0">
                <a:solidFill>
                  <a:schemeClr val="dk1"/>
                </a:solidFill>
                <a:uFill>
                  <a:noFill/>
                </a:uFill>
                <a:hlinkClick r:id="rId3">
                  <a:extLst>
                    <a:ext uri="{A12FA001-AC4F-418D-AE19-62706E023703}">
                      <ahyp:hlinkClr xmlns:ahyp="http://schemas.microsoft.com/office/drawing/2018/hyperlinkcolor" val="tx"/>
                    </a:ext>
                  </a:extLst>
                </a:hlinkClick>
              </a:rPr>
              <a:t> </a:t>
            </a:r>
            <a:r>
              <a:rPr lang="en-US" sz="1800" dirty="0">
                <a:solidFill>
                  <a:schemeClr val="dk1"/>
                </a:solidFill>
              </a:rPr>
              <a:t>Teachers often act as emotional architects. (Harvey et al., 2012).</a:t>
            </a:r>
            <a:endParaRPr sz="1800" dirty="0">
              <a:solidFill>
                <a:schemeClr val="dk1"/>
              </a:solidFill>
            </a:endParaRPr>
          </a:p>
          <a:p>
            <a:pPr marL="0" lvl="0" indent="0" algn="l" rtl="0">
              <a:lnSpc>
                <a:spcPct val="142857"/>
              </a:lnSpc>
              <a:spcBef>
                <a:spcPts val="1100"/>
              </a:spcBef>
              <a:spcAft>
                <a:spcPts val="0"/>
              </a:spcAft>
              <a:buNone/>
            </a:pPr>
            <a:r>
              <a:rPr lang="en-US" sz="1800" dirty="0">
                <a:solidFill>
                  <a:schemeClr val="dk1"/>
                </a:solidFill>
              </a:rPr>
              <a:t>We create conditions where learning becomes possible.</a:t>
            </a:r>
            <a:endParaRPr sz="1800" dirty="0">
              <a:solidFill>
                <a:schemeClr val="dk1"/>
              </a:solidFill>
            </a:endParaRPr>
          </a:p>
          <a:p>
            <a:pPr marL="0" marR="0" lvl="0" indent="0" algn="l" rtl="0">
              <a:spcBef>
                <a:spcPts val="1100"/>
              </a:spcBef>
              <a:spcAft>
                <a:spcPts val="0"/>
              </a:spcAft>
              <a:buNone/>
            </a:pPr>
            <a:endParaRPr sz="1800" dirty="0">
              <a:solidFill>
                <a:srgbClr val="333333"/>
              </a:solidFill>
              <a:latin typeface="Trebuchet MS"/>
              <a:ea typeface="Trebuchet MS"/>
              <a:cs typeface="Trebuchet MS"/>
              <a:sym typeface="Trebuchet MS"/>
            </a:endParaRPr>
          </a:p>
        </p:txBody>
      </p:sp>
      <p:sp>
        <p:nvSpPr>
          <p:cNvPr id="313" name="Google Shape;313;p41"/>
          <p:cNvSpPr/>
          <p:nvPr/>
        </p:nvSpPr>
        <p:spPr>
          <a:xfrm>
            <a:off x="10424160" y="6400800"/>
            <a:ext cx="1188720" cy="27432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2E8B8B"/>
              </a:buClr>
              <a:buSzPts val="1000"/>
              <a:buFont typeface="Trebuchet MS"/>
              <a:buNone/>
            </a:pPr>
            <a:r>
              <a:rPr lang="en-US" sz="1000" dirty="0">
                <a:solidFill>
                  <a:srgbClr val="2E8B8B"/>
                </a:solidFill>
                <a:latin typeface="Trebuchet MS"/>
                <a:ea typeface="Trebuchet MS"/>
                <a:cs typeface="Trebuchet MS"/>
                <a:sym typeface="Trebuchet MS"/>
              </a:rPr>
              <a:t>NW RSMP</a:t>
            </a:r>
            <a:endParaRPr sz="1000" dirty="0">
              <a:solidFill>
                <a:schemeClr val="dk1"/>
              </a:solidFill>
              <a:latin typeface="Trebuchet MS"/>
              <a:ea typeface="Trebuchet MS"/>
              <a:cs typeface="Trebuchet MS"/>
              <a:sym typeface="Trebuchet MS"/>
            </a:endParaRPr>
          </a:p>
        </p:txBody>
      </p:sp>
      <p:sp>
        <p:nvSpPr>
          <p:cNvPr id="314" name="Google Shape;314;p41"/>
          <p:cNvSpPr txBox="1">
            <a:spLocks noGrp="1"/>
          </p:cNvSpPr>
          <p:nvPr>
            <p:ph type="title" idx="4294967295"/>
          </p:nvPr>
        </p:nvSpPr>
        <p:spPr>
          <a:xfrm>
            <a:off x="530341" y="321100"/>
            <a:ext cx="9473700" cy="13209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r>
              <a:rPr lang="en-US" dirty="0"/>
              <a:t>Creating A Positive Classroom Environment</a:t>
            </a:r>
            <a:endParaRPr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320" name="Google Shape;320;p42"/>
          <p:cNvSpPr txBox="1">
            <a:spLocks noGrp="1"/>
          </p:cNvSpPr>
          <p:nvPr>
            <p:ph type="title"/>
          </p:nvPr>
        </p:nvSpPr>
        <p:spPr>
          <a:xfrm>
            <a:off x="677334" y="609600"/>
            <a:ext cx="8596800" cy="13209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r>
              <a:rPr lang="en-US" dirty="0"/>
              <a:t>The Power of Humour </a:t>
            </a:r>
            <a:endParaRPr dirty="0"/>
          </a:p>
        </p:txBody>
      </p:sp>
      <p:sp>
        <p:nvSpPr>
          <p:cNvPr id="321" name="Google Shape;321;p42"/>
          <p:cNvSpPr txBox="1">
            <a:spLocks noGrp="1"/>
          </p:cNvSpPr>
          <p:nvPr>
            <p:ph type="body" idx="1"/>
          </p:nvPr>
        </p:nvSpPr>
        <p:spPr>
          <a:xfrm>
            <a:off x="677334" y="1270050"/>
            <a:ext cx="9801690" cy="4227000"/>
          </a:xfrm>
          <a:prstGeom prst="rect">
            <a:avLst/>
          </a:prstGeom>
        </p:spPr>
        <p:txBody>
          <a:bodyPr spcFirstLastPara="1" wrap="square" lIns="91425" tIns="45700" rIns="91425" bIns="45700" anchor="t" anchorCtr="0">
            <a:noAutofit/>
          </a:bodyPr>
          <a:lstStyle/>
          <a:p>
            <a:pPr marL="0" lvl="0" indent="0" algn="l" rtl="0">
              <a:lnSpc>
                <a:spcPct val="142857"/>
              </a:lnSpc>
              <a:spcBef>
                <a:spcPts val="1800"/>
              </a:spcBef>
              <a:spcAft>
                <a:spcPts val="0"/>
              </a:spcAft>
              <a:buClr>
                <a:schemeClr val="dk1"/>
              </a:buClr>
              <a:buSzPts val="1100"/>
              <a:buFont typeface="Arial"/>
              <a:buNone/>
            </a:pPr>
            <a:r>
              <a:rPr lang="en-US" dirty="0">
                <a:solidFill>
                  <a:schemeClr val="dk1"/>
                </a:solidFill>
                <a:latin typeface="Arial"/>
                <a:ea typeface="Arial"/>
                <a:cs typeface="Arial"/>
                <a:sym typeface="Arial"/>
              </a:rPr>
              <a:t>Humour as emotional support</a:t>
            </a:r>
            <a:endParaRPr dirty="0">
              <a:solidFill>
                <a:schemeClr val="dk1"/>
              </a:solidFill>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dirty="0">
                <a:solidFill>
                  <a:schemeClr val="dk1"/>
                </a:solidFill>
                <a:latin typeface="Arial"/>
                <a:ea typeface="Arial"/>
                <a:cs typeface="Arial"/>
                <a:sym typeface="Arial"/>
              </a:rPr>
              <a:t>Research suggests humour can:</a:t>
            </a:r>
            <a:endParaRPr dirty="0">
              <a:solidFill>
                <a:schemeClr val="dk1"/>
              </a:solidFill>
              <a:latin typeface="Arial"/>
              <a:ea typeface="Arial"/>
              <a:cs typeface="Arial"/>
              <a:sym typeface="Arial"/>
            </a:endParaRPr>
          </a:p>
          <a:p>
            <a:pPr marL="457200" lvl="0" indent="-342900" algn="l" rtl="0">
              <a:lnSpc>
                <a:spcPct val="115000"/>
              </a:lnSpc>
              <a:spcBef>
                <a:spcPts val="1100"/>
              </a:spcBef>
              <a:spcAft>
                <a:spcPts val="0"/>
              </a:spcAft>
              <a:buClr>
                <a:schemeClr val="dk1"/>
              </a:buClr>
              <a:buSzPts val="1800"/>
              <a:buFont typeface="Arial"/>
              <a:buChar char="●"/>
            </a:pPr>
            <a:r>
              <a:rPr lang="en-US" dirty="0">
                <a:solidFill>
                  <a:schemeClr val="dk1"/>
                </a:solidFill>
                <a:latin typeface="Arial"/>
                <a:ea typeface="Arial"/>
                <a:cs typeface="Arial"/>
                <a:sym typeface="Arial"/>
              </a:rPr>
              <a:t>Reduce anxiety</a:t>
            </a:r>
            <a:endParaRPr dirty="0">
              <a:solidFill>
                <a:schemeClr val="dk1"/>
              </a:solidFill>
              <a:latin typeface="Arial"/>
              <a:ea typeface="Arial"/>
              <a:cs typeface="Arial"/>
              <a:sym typeface="Arial"/>
            </a:endParaRPr>
          </a:p>
          <a:p>
            <a:pPr marL="457200" lvl="0" indent="-342900" algn="l" rtl="0">
              <a:lnSpc>
                <a:spcPct val="115000"/>
              </a:lnSpc>
              <a:spcBef>
                <a:spcPts val="0"/>
              </a:spcBef>
              <a:spcAft>
                <a:spcPts val="0"/>
              </a:spcAft>
              <a:buClr>
                <a:schemeClr val="dk1"/>
              </a:buClr>
              <a:buSzPts val="1800"/>
              <a:buFont typeface="Arial"/>
              <a:buChar char="●"/>
            </a:pPr>
            <a:r>
              <a:rPr lang="en-US" dirty="0">
                <a:solidFill>
                  <a:schemeClr val="dk1"/>
                </a:solidFill>
                <a:latin typeface="Arial"/>
                <a:ea typeface="Arial"/>
                <a:cs typeface="Arial"/>
                <a:sym typeface="Arial"/>
              </a:rPr>
              <a:t>Increase engagement</a:t>
            </a:r>
            <a:endParaRPr dirty="0">
              <a:solidFill>
                <a:schemeClr val="dk1"/>
              </a:solidFill>
              <a:latin typeface="Arial"/>
              <a:ea typeface="Arial"/>
              <a:cs typeface="Arial"/>
              <a:sym typeface="Arial"/>
            </a:endParaRPr>
          </a:p>
          <a:p>
            <a:pPr marL="457200" lvl="0" indent="-342900" algn="l" rtl="0">
              <a:lnSpc>
                <a:spcPct val="115000"/>
              </a:lnSpc>
              <a:spcBef>
                <a:spcPts val="0"/>
              </a:spcBef>
              <a:spcAft>
                <a:spcPts val="0"/>
              </a:spcAft>
              <a:buClr>
                <a:schemeClr val="dk1"/>
              </a:buClr>
              <a:buSzPts val="1800"/>
              <a:buFont typeface="Arial"/>
              <a:buChar char="●"/>
            </a:pPr>
            <a:r>
              <a:rPr lang="en-US" dirty="0">
                <a:solidFill>
                  <a:schemeClr val="dk1"/>
                </a:solidFill>
                <a:latin typeface="Arial"/>
                <a:ea typeface="Arial"/>
                <a:cs typeface="Arial"/>
                <a:sym typeface="Arial"/>
              </a:rPr>
              <a:t>Improve classroom atmosphere</a:t>
            </a:r>
            <a:endParaRPr dirty="0">
              <a:solidFill>
                <a:schemeClr val="dk1"/>
              </a:solidFill>
              <a:latin typeface="Arial"/>
              <a:ea typeface="Arial"/>
              <a:cs typeface="Arial"/>
              <a:sym typeface="Arial"/>
            </a:endParaRPr>
          </a:p>
          <a:p>
            <a:pPr marL="457200" lvl="0" indent="-342900" algn="l" rtl="0">
              <a:lnSpc>
                <a:spcPct val="115000"/>
              </a:lnSpc>
              <a:spcBef>
                <a:spcPts val="0"/>
              </a:spcBef>
              <a:spcAft>
                <a:spcPts val="0"/>
              </a:spcAft>
              <a:buClr>
                <a:schemeClr val="dk1"/>
              </a:buClr>
              <a:buSzPts val="1800"/>
              <a:buFont typeface="Arial"/>
              <a:buChar char="●"/>
            </a:pPr>
            <a:r>
              <a:rPr lang="en-US" dirty="0">
                <a:solidFill>
                  <a:schemeClr val="dk1"/>
                </a:solidFill>
                <a:latin typeface="Arial"/>
                <a:ea typeface="Arial"/>
                <a:cs typeface="Arial"/>
                <a:sym typeface="Arial"/>
              </a:rPr>
              <a:t>Increase teacher approachability</a:t>
            </a:r>
            <a:endParaRPr dirty="0">
              <a:solidFill>
                <a:schemeClr val="dk1"/>
              </a:solidFill>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dirty="0">
                <a:solidFill>
                  <a:schemeClr val="dk1"/>
                </a:solidFill>
                <a:latin typeface="Arial"/>
                <a:ea typeface="Arial"/>
                <a:cs typeface="Arial"/>
                <a:sym typeface="Arial"/>
              </a:rPr>
              <a:t>82% of learners in one study reported humour created a more comfortable learning environment. Moskowitz &amp; Dewaele (2020) </a:t>
            </a:r>
            <a:endParaRPr dirty="0">
              <a:solidFill>
                <a:schemeClr val="dk1"/>
              </a:solidFill>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dirty="0">
                <a:solidFill>
                  <a:schemeClr val="dk1"/>
                </a:solidFill>
                <a:latin typeface="Arial"/>
                <a:ea typeface="Arial"/>
                <a:cs typeface="Arial"/>
                <a:sym typeface="Arial"/>
              </a:rPr>
              <a:t>Humour is not entertainment.</a:t>
            </a:r>
            <a:endParaRPr dirty="0">
              <a:solidFill>
                <a:schemeClr val="dk1"/>
              </a:solidFill>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dirty="0">
                <a:solidFill>
                  <a:schemeClr val="dk1"/>
                </a:solidFill>
                <a:latin typeface="Arial"/>
                <a:ea typeface="Arial"/>
                <a:cs typeface="Arial"/>
                <a:sym typeface="Arial"/>
              </a:rPr>
              <a:t>It is a pedagogical tool that helps create psychological safety.</a:t>
            </a:r>
            <a:endParaRPr dirty="0">
              <a:solidFill>
                <a:schemeClr val="dk1"/>
              </a:solidFill>
              <a:latin typeface="Arial"/>
              <a:ea typeface="Arial"/>
              <a:cs typeface="Arial"/>
              <a:sym typeface="Arial"/>
            </a:endParaRPr>
          </a:p>
          <a:p>
            <a:pPr marL="0" lvl="0" indent="0" algn="l" rtl="0">
              <a:spcBef>
                <a:spcPts val="1100"/>
              </a:spcBef>
              <a:spcAft>
                <a:spcPts val="0"/>
              </a:spcAft>
              <a:buNone/>
            </a:pPr>
            <a:endParaRPr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sp>
        <p:nvSpPr>
          <p:cNvPr id="327" name="Google Shape;327;p43"/>
          <p:cNvSpPr txBox="1">
            <a:spLocks noGrp="1"/>
          </p:cNvSpPr>
          <p:nvPr>
            <p:ph type="title"/>
          </p:nvPr>
        </p:nvSpPr>
        <p:spPr>
          <a:xfrm>
            <a:off x="677334" y="609600"/>
            <a:ext cx="8596800" cy="13209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r>
              <a:rPr lang="en-US" dirty="0"/>
              <a:t>The Cost of Caring</a:t>
            </a:r>
            <a:endParaRPr dirty="0"/>
          </a:p>
        </p:txBody>
      </p:sp>
      <p:sp>
        <p:nvSpPr>
          <p:cNvPr id="328" name="Google Shape;328;p43"/>
          <p:cNvSpPr txBox="1">
            <a:spLocks noGrp="1"/>
          </p:cNvSpPr>
          <p:nvPr>
            <p:ph type="body" idx="1"/>
          </p:nvPr>
        </p:nvSpPr>
        <p:spPr>
          <a:xfrm>
            <a:off x="793752" y="1356942"/>
            <a:ext cx="8596800" cy="3880800"/>
          </a:xfrm>
          <a:prstGeom prst="rect">
            <a:avLst/>
          </a:prstGeom>
        </p:spPr>
        <p:txBody>
          <a:bodyPr spcFirstLastPara="1" wrap="square" lIns="91425" tIns="45700" rIns="91425" bIns="45700" anchor="t" anchorCtr="0">
            <a:noAutofit/>
          </a:bodyPr>
          <a:lstStyle/>
          <a:p>
            <a:pPr marL="0" lvl="0" indent="0" algn="l" rtl="0">
              <a:lnSpc>
                <a:spcPct val="142857"/>
              </a:lnSpc>
              <a:spcBef>
                <a:spcPts val="1800"/>
              </a:spcBef>
              <a:spcAft>
                <a:spcPts val="0"/>
              </a:spcAft>
              <a:buClr>
                <a:schemeClr val="dk1"/>
              </a:buClr>
              <a:buSzPts val="1100"/>
              <a:buFont typeface="Arial"/>
              <a:buNone/>
            </a:pPr>
            <a:r>
              <a:rPr lang="en-US" dirty="0">
                <a:solidFill>
                  <a:schemeClr val="dk1"/>
                </a:solidFill>
                <a:latin typeface="Arial"/>
                <a:ea typeface="Arial"/>
                <a:cs typeface="Arial"/>
                <a:sym typeface="Arial"/>
              </a:rPr>
              <a:t>Emotional labour has consequences.</a:t>
            </a:r>
            <a:endParaRPr dirty="0">
              <a:solidFill>
                <a:schemeClr val="dk1"/>
              </a:solidFill>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dirty="0">
                <a:solidFill>
                  <a:schemeClr val="dk1"/>
                </a:solidFill>
                <a:latin typeface="Arial"/>
                <a:ea typeface="Arial"/>
                <a:cs typeface="Arial"/>
                <a:sym typeface="Arial"/>
              </a:rPr>
              <a:t>Potential effects include:</a:t>
            </a:r>
            <a:endParaRPr dirty="0">
              <a:solidFill>
                <a:schemeClr val="dk1"/>
              </a:solidFill>
              <a:latin typeface="Arial"/>
              <a:ea typeface="Arial"/>
              <a:cs typeface="Arial"/>
              <a:sym typeface="Arial"/>
            </a:endParaRPr>
          </a:p>
          <a:p>
            <a:pPr marL="457200" lvl="0" indent="-342900" algn="l" rtl="0">
              <a:lnSpc>
                <a:spcPct val="115000"/>
              </a:lnSpc>
              <a:spcBef>
                <a:spcPts val="1100"/>
              </a:spcBef>
              <a:spcAft>
                <a:spcPts val="0"/>
              </a:spcAft>
              <a:buClr>
                <a:schemeClr val="dk1"/>
              </a:buClr>
              <a:buSzPts val="1800"/>
              <a:buFont typeface="Arial"/>
              <a:buChar char="●"/>
            </a:pPr>
            <a:r>
              <a:rPr lang="en-US" dirty="0">
                <a:solidFill>
                  <a:schemeClr val="dk1"/>
                </a:solidFill>
                <a:latin typeface="Arial"/>
                <a:ea typeface="Arial"/>
                <a:cs typeface="Arial"/>
                <a:sym typeface="Arial"/>
              </a:rPr>
              <a:t>Emotional exhaustion</a:t>
            </a:r>
            <a:endParaRPr dirty="0">
              <a:solidFill>
                <a:schemeClr val="dk1"/>
              </a:solidFill>
              <a:latin typeface="Arial"/>
              <a:ea typeface="Arial"/>
              <a:cs typeface="Arial"/>
              <a:sym typeface="Arial"/>
            </a:endParaRPr>
          </a:p>
          <a:p>
            <a:pPr marL="457200" lvl="0" indent="-342900" algn="l" rtl="0">
              <a:lnSpc>
                <a:spcPct val="115000"/>
              </a:lnSpc>
              <a:spcBef>
                <a:spcPts val="0"/>
              </a:spcBef>
              <a:spcAft>
                <a:spcPts val="0"/>
              </a:spcAft>
              <a:buClr>
                <a:schemeClr val="dk1"/>
              </a:buClr>
              <a:buSzPts val="1800"/>
              <a:buFont typeface="Arial"/>
              <a:buChar char="●"/>
            </a:pPr>
            <a:r>
              <a:rPr lang="en-US" dirty="0">
                <a:solidFill>
                  <a:schemeClr val="dk1"/>
                </a:solidFill>
                <a:latin typeface="Arial"/>
                <a:ea typeface="Arial"/>
                <a:cs typeface="Arial"/>
                <a:sym typeface="Arial"/>
              </a:rPr>
              <a:t>Compassion fatigue</a:t>
            </a:r>
            <a:endParaRPr dirty="0">
              <a:solidFill>
                <a:schemeClr val="dk1"/>
              </a:solidFill>
              <a:latin typeface="Arial"/>
              <a:ea typeface="Arial"/>
              <a:cs typeface="Arial"/>
              <a:sym typeface="Arial"/>
            </a:endParaRPr>
          </a:p>
          <a:p>
            <a:pPr marL="457200" lvl="0" indent="-342900" algn="l" rtl="0">
              <a:lnSpc>
                <a:spcPct val="115000"/>
              </a:lnSpc>
              <a:spcBef>
                <a:spcPts val="0"/>
              </a:spcBef>
              <a:spcAft>
                <a:spcPts val="0"/>
              </a:spcAft>
              <a:buClr>
                <a:schemeClr val="dk1"/>
              </a:buClr>
              <a:buSzPts val="1800"/>
              <a:buFont typeface="Arial"/>
              <a:buChar char="●"/>
            </a:pPr>
            <a:r>
              <a:rPr lang="en-US" dirty="0">
                <a:solidFill>
                  <a:schemeClr val="dk1"/>
                </a:solidFill>
                <a:latin typeface="Arial"/>
                <a:ea typeface="Arial"/>
                <a:cs typeface="Arial"/>
                <a:sym typeface="Arial"/>
              </a:rPr>
              <a:t>Reduced patience</a:t>
            </a:r>
            <a:endParaRPr dirty="0">
              <a:solidFill>
                <a:schemeClr val="dk1"/>
              </a:solidFill>
              <a:latin typeface="Arial"/>
              <a:ea typeface="Arial"/>
              <a:cs typeface="Arial"/>
              <a:sym typeface="Arial"/>
            </a:endParaRPr>
          </a:p>
          <a:p>
            <a:pPr marL="457200" lvl="0" indent="-342900" algn="l" rtl="0">
              <a:lnSpc>
                <a:spcPct val="115000"/>
              </a:lnSpc>
              <a:spcBef>
                <a:spcPts val="0"/>
              </a:spcBef>
              <a:spcAft>
                <a:spcPts val="0"/>
              </a:spcAft>
              <a:buClr>
                <a:schemeClr val="dk1"/>
              </a:buClr>
              <a:buSzPts val="1800"/>
              <a:buFont typeface="Arial"/>
              <a:buChar char="●"/>
            </a:pPr>
            <a:r>
              <a:rPr lang="en-US" dirty="0">
                <a:solidFill>
                  <a:schemeClr val="dk1"/>
                </a:solidFill>
                <a:latin typeface="Arial"/>
                <a:ea typeface="Arial"/>
                <a:cs typeface="Arial"/>
                <a:sym typeface="Arial"/>
              </a:rPr>
              <a:t>Increased stress</a:t>
            </a:r>
            <a:endParaRPr dirty="0">
              <a:solidFill>
                <a:schemeClr val="dk1"/>
              </a:solidFill>
              <a:latin typeface="Arial"/>
              <a:ea typeface="Arial"/>
              <a:cs typeface="Arial"/>
              <a:sym typeface="Arial"/>
            </a:endParaRPr>
          </a:p>
          <a:p>
            <a:pPr marL="457200" lvl="0" indent="-342900" algn="l" rtl="0">
              <a:lnSpc>
                <a:spcPct val="115000"/>
              </a:lnSpc>
              <a:spcBef>
                <a:spcPts val="0"/>
              </a:spcBef>
              <a:spcAft>
                <a:spcPts val="0"/>
              </a:spcAft>
              <a:buClr>
                <a:schemeClr val="dk1"/>
              </a:buClr>
              <a:buSzPts val="1800"/>
              <a:buFont typeface="Arial"/>
              <a:buChar char="●"/>
            </a:pPr>
            <a:r>
              <a:rPr lang="en-US" dirty="0">
                <a:solidFill>
                  <a:schemeClr val="dk1"/>
                </a:solidFill>
                <a:latin typeface="Arial"/>
                <a:ea typeface="Arial"/>
                <a:cs typeface="Arial"/>
                <a:sym typeface="Arial"/>
              </a:rPr>
              <a:t>Burnout</a:t>
            </a:r>
            <a:endParaRPr dirty="0">
              <a:solidFill>
                <a:schemeClr val="dk1"/>
              </a:solidFill>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dirty="0">
                <a:solidFill>
                  <a:schemeClr val="dk1"/>
                </a:solidFill>
                <a:latin typeface="Arial"/>
                <a:ea typeface="Arial"/>
                <a:cs typeface="Arial"/>
                <a:sym typeface="Arial"/>
              </a:rPr>
              <a:t>Language teachers already face substantial stressors within their profession.</a:t>
            </a:r>
            <a:endParaRPr dirty="0">
              <a:solidFill>
                <a:schemeClr val="dk1"/>
              </a:solidFill>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dirty="0">
                <a:solidFill>
                  <a:schemeClr val="dk1"/>
                </a:solidFill>
                <a:latin typeface="Arial"/>
                <a:ea typeface="Arial"/>
                <a:cs typeface="Arial"/>
                <a:sym typeface="Arial"/>
              </a:rPr>
              <a:t>Emotional labour is not inherently negative.</a:t>
            </a:r>
            <a:endParaRPr dirty="0">
              <a:solidFill>
                <a:schemeClr val="dk1"/>
              </a:solidFill>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dirty="0">
                <a:solidFill>
                  <a:schemeClr val="dk1"/>
                </a:solidFill>
                <a:latin typeface="Arial"/>
                <a:ea typeface="Arial"/>
                <a:cs typeface="Arial"/>
                <a:sym typeface="Arial"/>
              </a:rPr>
              <a:t>The issue arises when emotional output consistently exceeds emotional recovery.</a:t>
            </a:r>
            <a:endParaRPr dirty="0">
              <a:solidFill>
                <a:schemeClr val="dk1"/>
              </a:solidFill>
              <a:latin typeface="Arial"/>
              <a:ea typeface="Arial"/>
              <a:cs typeface="Arial"/>
              <a:sym typeface="Arial"/>
            </a:endParaRPr>
          </a:p>
          <a:p>
            <a:pPr marL="0" lvl="0" indent="0" algn="l" rtl="0">
              <a:spcBef>
                <a:spcPts val="1100"/>
              </a:spcBef>
              <a:spcAft>
                <a:spcPts val="0"/>
              </a:spcAft>
              <a:buNone/>
            </a:pPr>
            <a:endParaRPr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33"/>
        <p:cNvGrpSpPr/>
        <p:nvPr/>
      </p:nvGrpSpPr>
      <p:grpSpPr>
        <a:xfrm>
          <a:off x="0" y="0"/>
          <a:ext cx="0" cy="0"/>
          <a:chOff x="0" y="0"/>
          <a:chExt cx="0" cy="0"/>
        </a:xfrm>
      </p:grpSpPr>
      <p:sp>
        <p:nvSpPr>
          <p:cNvPr id="334" name="Google Shape;334;p44"/>
          <p:cNvSpPr txBox="1">
            <a:spLocks noGrp="1"/>
          </p:cNvSpPr>
          <p:nvPr>
            <p:ph type="title"/>
          </p:nvPr>
        </p:nvSpPr>
        <p:spPr>
          <a:xfrm>
            <a:off x="677334" y="609600"/>
            <a:ext cx="8596800" cy="13209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r>
              <a:rPr lang="en-US" dirty="0"/>
              <a:t>Warning Signs: Recognising Overload</a:t>
            </a:r>
            <a:endParaRPr dirty="0"/>
          </a:p>
        </p:txBody>
      </p:sp>
      <p:sp>
        <p:nvSpPr>
          <p:cNvPr id="335" name="Google Shape;335;p44"/>
          <p:cNvSpPr txBox="1">
            <a:spLocks noGrp="1"/>
          </p:cNvSpPr>
          <p:nvPr>
            <p:ph type="body" idx="1"/>
          </p:nvPr>
        </p:nvSpPr>
        <p:spPr>
          <a:xfrm>
            <a:off x="677334" y="1270050"/>
            <a:ext cx="10265100" cy="5359200"/>
          </a:xfrm>
          <a:prstGeom prst="rect">
            <a:avLst/>
          </a:prstGeom>
        </p:spPr>
        <p:txBody>
          <a:bodyPr spcFirstLastPara="1" wrap="square" lIns="91425" tIns="45700" rIns="91425" bIns="45700" anchor="t" anchorCtr="0">
            <a:noAutofit/>
          </a:bodyPr>
          <a:lstStyle/>
          <a:p>
            <a:pPr marL="0" lvl="0" indent="0" algn="l" rtl="0">
              <a:lnSpc>
                <a:spcPct val="142857"/>
              </a:lnSpc>
              <a:spcBef>
                <a:spcPts val="1400"/>
              </a:spcBef>
              <a:spcAft>
                <a:spcPts val="0"/>
              </a:spcAft>
              <a:buClr>
                <a:schemeClr val="dk1"/>
              </a:buClr>
              <a:buSzPts val="1100"/>
              <a:buFont typeface="Arial"/>
              <a:buNone/>
            </a:pPr>
            <a:r>
              <a:rPr lang="en-US" dirty="0">
                <a:solidFill>
                  <a:schemeClr val="dk1"/>
                </a:solidFill>
                <a:latin typeface="Arial"/>
                <a:ea typeface="Arial"/>
                <a:cs typeface="Arial"/>
                <a:sym typeface="Arial"/>
              </a:rPr>
              <a:t>Emotional</a:t>
            </a:r>
            <a:endParaRPr dirty="0">
              <a:solidFill>
                <a:schemeClr val="dk1"/>
              </a:solidFill>
              <a:latin typeface="Arial"/>
              <a:ea typeface="Arial"/>
              <a:cs typeface="Arial"/>
              <a:sym typeface="Arial"/>
            </a:endParaRPr>
          </a:p>
          <a:p>
            <a:pPr marL="457200" lvl="0" indent="-342900" algn="l" rtl="0">
              <a:lnSpc>
                <a:spcPct val="115000"/>
              </a:lnSpc>
              <a:spcBef>
                <a:spcPts val="1100"/>
              </a:spcBef>
              <a:spcAft>
                <a:spcPts val="0"/>
              </a:spcAft>
              <a:buClr>
                <a:schemeClr val="dk1"/>
              </a:buClr>
              <a:buSzPts val="1800"/>
              <a:buFont typeface="Arial"/>
              <a:buChar char="●"/>
            </a:pPr>
            <a:r>
              <a:rPr lang="en-US" dirty="0">
                <a:solidFill>
                  <a:schemeClr val="dk1"/>
                </a:solidFill>
                <a:latin typeface="Arial"/>
                <a:ea typeface="Arial"/>
                <a:cs typeface="Arial"/>
                <a:sym typeface="Arial"/>
              </a:rPr>
              <a:t>Irritability</a:t>
            </a:r>
            <a:endParaRPr dirty="0">
              <a:solidFill>
                <a:schemeClr val="dk1"/>
              </a:solidFill>
              <a:latin typeface="Arial"/>
              <a:ea typeface="Arial"/>
              <a:cs typeface="Arial"/>
              <a:sym typeface="Arial"/>
            </a:endParaRPr>
          </a:p>
          <a:p>
            <a:pPr marL="457200" lvl="0" indent="-342900" algn="l" rtl="0">
              <a:lnSpc>
                <a:spcPct val="115000"/>
              </a:lnSpc>
              <a:spcBef>
                <a:spcPts val="0"/>
              </a:spcBef>
              <a:spcAft>
                <a:spcPts val="0"/>
              </a:spcAft>
              <a:buClr>
                <a:schemeClr val="dk1"/>
              </a:buClr>
              <a:buSzPts val="1800"/>
              <a:buFont typeface="Arial"/>
              <a:buChar char="●"/>
            </a:pPr>
            <a:r>
              <a:rPr lang="en-US" dirty="0">
                <a:solidFill>
                  <a:schemeClr val="dk1"/>
                </a:solidFill>
                <a:latin typeface="Arial"/>
                <a:ea typeface="Arial"/>
                <a:cs typeface="Arial"/>
                <a:sym typeface="Arial"/>
              </a:rPr>
              <a:t>Withdrawal</a:t>
            </a:r>
            <a:endParaRPr dirty="0">
              <a:solidFill>
                <a:schemeClr val="dk1"/>
              </a:solidFill>
              <a:latin typeface="Arial"/>
              <a:ea typeface="Arial"/>
              <a:cs typeface="Arial"/>
              <a:sym typeface="Arial"/>
            </a:endParaRPr>
          </a:p>
          <a:p>
            <a:pPr marL="457200" lvl="0" indent="-342900" algn="l" rtl="0">
              <a:lnSpc>
                <a:spcPct val="115000"/>
              </a:lnSpc>
              <a:spcBef>
                <a:spcPts val="0"/>
              </a:spcBef>
              <a:spcAft>
                <a:spcPts val="0"/>
              </a:spcAft>
              <a:buClr>
                <a:schemeClr val="dk1"/>
              </a:buClr>
              <a:buSzPts val="1800"/>
              <a:buFont typeface="Arial"/>
              <a:buChar char="●"/>
            </a:pPr>
            <a:r>
              <a:rPr lang="en-US" dirty="0">
                <a:solidFill>
                  <a:schemeClr val="dk1"/>
                </a:solidFill>
                <a:latin typeface="Arial"/>
                <a:ea typeface="Arial"/>
                <a:cs typeface="Arial"/>
                <a:sym typeface="Arial"/>
              </a:rPr>
              <a:t>Cynicism</a:t>
            </a:r>
            <a:endParaRPr dirty="0">
              <a:solidFill>
                <a:schemeClr val="dk1"/>
              </a:solidFill>
              <a:latin typeface="Arial"/>
              <a:ea typeface="Arial"/>
              <a:cs typeface="Arial"/>
              <a:sym typeface="Arial"/>
            </a:endParaRPr>
          </a:p>
          <a:p>
            <a:pPr marL="0" lvl="0" indent="0" algn="l" rtl="0">
              <a:lnSpc>
                <a:spcPct val="142857"/>
              </a:lnSpc>
              <a:spcBef>
                <a:spcPts val="1400"/>
              </a:spcBef>
              <a:spcAft>
                <a:spcPts val="0"/>
              </a:spcAft>
              <a:buClr>
                <a:schemeClr val="dk1"/>
              </a:buClr>
              <a:buSzPts val="1100"/>
              <a:buFont typeface="Arial"/>
              <a:buNone/>
            </a:pPr>
            <a:r>
              <a:rPr lang="en-US" dirty="0">
                <a:solidFill>
                  <a:schemeClr val="dk1"/>
                </a:solidFill>
                <a:latin typeface="Arial"/>
                <a:ea typeface="Arial"/>
                <a:cs typeface="Arial"/>
                <a:sym typeface="Arial"/>
              </a:rPr>
              <a:t>Physical</a:t>
            </a:r>
            <a:endParaRPr dirty="0">
              <a:solidFill>
                <a:schemeClr val="dk1"/>
              </a:solidFill>
              <a:latin typeface="Arial"/>
              <a:ea typeface="Arial"/>
              <a:cs typeface="Arial"/>
              <a:sym typeface="Arial"/>
            </a:endParaRPr>
          </a:p>
          <a:p>
            <a:pPr marL="457200" lvl="0" indent="-342900" algn="l" rtl="0">
              <a:lnSpc>
                <a:spcPct val="115000"/>
              </a:lnSpc>
              <a:spcBef>
                <a:spcPts val="1100"/>
              </a:spcBef>
              <a:spcAft>
                <a:spcPts val="0"/>
              </a:spcAft>
              <a:buClr>
                <a:schemeClr val="dk1"/>
              </a:buClr>
              <a:buSzPts val="1800"/>
              <a:buFont typeface="Arial"/>
              <a:buChar char="●"/>
            </a:pPr>
            <a:r>
              <a:rPr lang="en-US" dirty="0">
                <a:solidFill>
                  <a:schemeClr val="dk1"/>
                </a:solidFill>
                <a:latin typeface="Arial"/>
                <a:ea typeface="Arial"/>
                <a:cs typeface="Arial"/>
                <a:sym typeface="Arial"/>
              </a:rPr>
              <a:t>Fatigue</a:t>
            </a:r>
            <a:endParaRPr dirty="0">
              <a:solidFill>
                <a:schemeClr val="dk1"/>
              </a:solidFill>
              <a:latin typeface="Arial"/>
              <a:ea typeface="Arial"/>
              <a:cs typeface="Arial"/>
              <a:sym typeface="Arial"/>
            </a:endParaRPr>
          </a:p>
          <a:p>
            <a:pPr marL="457200" lvl="0" indent="-342900" algn="l" rtl="0">
              <a:lnSpc>
                <a:spcPct val="115000"/>
              </a:lnSpc>
              <a:spcBef>
                <a:spcPts val="0"/>
              </a:spcBef>
              <a:spcAft>
                <a:spcPts val="0"/>
              </a:spcAft>
              <a:buClr>
                <a:schemeClr val="dk1"/>
              </a:buClr>
              <a:buSzPts val="1800"/>
              <a:buFont typeface="Arial"/>
              <a:buChar char="●"/>
            </a:pPr>
            <a:r>
              <a:rPr lang="en-US" dirty="0">
                <a:solidFill>
                  <a:schemeClr val="dk1"/>
                </a:solidFill>
                <a:latin typeface="Arial"/>
                <a:ea typeface="Arial"/>
                <a:cs typeface="Arial"/>
                <a:sym typeface="Arial"/>
              </a:rPr>
              <a:t>Sleep difficulties</a:t>
            </a:r>
            <a:endParaRPr dirty="0">
              <a:solidFill>
                <a:schemeClr val="dk1"/>
              </a:solidFill>
              <a:latin typeface="Arial"/>
              <a:ea typeface="Arial"/>
              <a:cs typeface="Arial"/>
              <a:sym typeface="Arial"/>
            </a:endParaRPr>
          </a:p>
          <a:p>
            <a:pPr marL="457200" lvl="0" indent="-342900" algn="l" rtl="0">
              <a:lnSpc>
                <a:spcPct val="115000"/>
              </a:lnSpc>
              <a:spcBef>
                <a:spcPts val="0"/>
              </a:spcBef>
              <a:spcAft>
                <a:spcPts val="0"/>
              </a:spcAft>
              <a:buClr>
                <a:schemeClr val="dk1"/>
              </a:buClr>
              <a:buSzPts val="1800"/>
              <a:buFont typeface="Arial"/>
              <a:buChar char="●"/>
            </a:pPr>
            <a:r>
              <a:rPr lang="en-US" dirty="0">
                <a:solidFill>
                  <a:schemeClr val="dk1"/>
                </a:solidFill>
                <a:latin typeface="Arial"/>
                <a:ea typeface="Arial"/>
                <a:cs typeface="Arial"/>
                <a:sym typeface="Arial"/>
              </a:rPr>
              <a:t>Headaches</a:t>
            </a:r>
            <a:endParaRPr dirty="0">
              <a:solidFill>
                <a:schemeClr val="dk1"/>
              </a:solidFill>
              <a:latin typeface="Arial"/>
              <a:ea typeface="Arial"/>
              <a:cs typeface="Arial"/>
              <a:sym typeface="Arial"/>
            </a:endParaRPr>
          </a:p>
          <a:p>
            <a:pPr marL="0" lvl="0" indent="0" algn="l" rtl="0">
              <a:lnSpc>
                <a:spcPct val="142857"/>
              </a:lnSpc>
              <a:spcBef>
                <a:spcPts val="1400"/>
              </a:spcBef>
              <a:spcAft>
                <a:spcPts val="0"/>
              </a:spcAft>
              <a:buClr>
                <a:schemeClr val="dk1"/>
              </a:buClr>
              <a:buSzPts val="1100"/>
              <a:buFont typeface="Arial"/>
              <a:buNone/>
            </a:pPr>
            <a:r>
              <a:rPr lang="en-US" dirty="0">
                <a:solidFill>
                  <a:schemeClr val="dk1"/>
                </a:solidFill>
                <a:latin typeface="Arial"/>
                <a:ea typeface="Arial"/>
                <a:cs typeface="Arial"/>
                <a:sym typeface="Arial"/>
              </a:rPr>
              <a:t>Professional</a:t>
            </a:r>
            <a:endParaRPr dirty="0">
              <a:solidFill>
                <a:schemeClr val="dk1"/>
              </a:solidFill>
              <a:latin typeface="Arial"/>
              <a:ea typeface="Arial"/>
              <a:cs typeface="Arial"/>
              <a:sym typeface="Arial"/>
            </a:endParaRPr>
          </a:p>
          <a:p>
            <a:pPr marL="457200" lvl="0" indent="-342900" algn="l" rtl="0">
              <a:lnSpc>
                <a:spcPct val="115000"/>
              </a:lnSpc>
              <a:spcBef>
                <a:spcPts val="1100"/>
              </a:spcBef>
              <a:spcAft>
                <a:spcPts val="0"/>
              </a:spcAft>
              <a:buClr>
                <a:schemeClr val="dk1"/>
              </a:buClr>
              <a:buSzPts val="1800"/>
              <a:buFont typeface="Arial"/>
              <a:buChar char="●"/>
            </a:pPr>
            <a:r>
              <a:rPr lang="en-US" dirty="0">
                <a:solidFill>
                  <a:schemeClr val="dk1"/>
                </a:solidFill>
                <a:latin typeface="Arial"/>
                <a:ea typeface="Arial"/>
                <a:cs typeface="Arial"/>
                <a:sym typeface="Arial"/>
              </a:rPr>
              <a:t>Reduced enthusiasm</a:t>
            </a:r>
            <a:endParaRPr dirty="0">
              <a:solidFill>
                <a:schemeClr val="dk1"/>
              </a:solidFill>
              <a:latin typeface="Arial"/>
              <a:ea typeface="Arial"/>
              <a:cs typeface="Arial"/>
              <a:sym typeface="Arial"/>
            </a:endParaRPr>
          </a:p>
          <a:p>
            <a:pPr marL="457200" lvl="0" indent="-342900" algn="l" rtl="0">
              <a:lnSpc>
                <a:spcPct val="115000"/>
              </a:lnSpc>
              <a:spcBef>
                <a:spcPts val="0"/>
              </a:spcBef>
              <a:spcAft>
                <a:spcPts val="0"/>
              </a:spcAft>
              <a:buClr>
                <a:schemeClr val="dk1"/>
              </a:buClr>
              <a:buSzPts val="1800"/>
              <a:buFont typeface="Arial"/>
              <a:buChar char="●"/>
            </a:pPr>
            <a:r>
              <a:rPr lang="en-US" dirty="0">
                <a:solidFill>
                  <a:schemeClr val="dk1"/>
                </a:solidFill>
                <a:latin typeface="Arial"/>
                <a:ea typeface="Arial"/>
                <a:cs typeface="Arial"/>
                <a:sym typeface="Arial"/>
              </a:rPr>
              <a:t>Feeling detached</a:t>
            </a:r>
            <a:endParaRPr dirty="0">
              <a:solidFill>
                <a:schemeClr val="dk1"/>
              </a:solidFill>
              <a:latin typeface="Arial"/>
              <a:ea typeface="Arial"/>
              <a:cs typeface="Arial"/>
              <a:sym typeface="Arial"/>
            </a:endParaRPr>
          </a:p>
          <a:p>
            <a:pPr marL="457200" lvl="0" indent="-342900" algn="l" rtl="0">
              <a:lnSpc>
                <a:spcPct val="115000"/>
              </a:lnSpc>
              <a:spcBef>
                <a:spcPts val="0"/>
              </a:spcBef>
              <a:spcAft>
                <a:spcPts val="0"/>
              </a:spcAft>
              <a:buClr>
                <a:schemeClr val="dk1"/>
              </a:buClr>
              <a:buSzPts val="1800"/>
              <a:buFont typeface="Arial"/>
              <a:buChar char="●"/>
            </a:pPr>
            <a:r>
              <a:rPr lang="en-US" dirty="0">
                <a:solidFill>
                  <a:schemeClr val="dk1"/>
                </a:solidFill>
                <a:latin typeface="Arial"/>
                <a:ea typeface="Arial"/>
                <a:cs typeface="Arial"/>
                <a:sym typeface="Arial"/>
              </a:rPr>
              <a:t>Difficulty switching off</a:t>
            </a:r>
            <a:endParaRPr u="sng" dirty="0">
              <a:solidFill>
                <a:schemeClr val="hlink"/>
              </a:solidFill>
              <a:latin typeface="Arial"/>
              <a:ea typeface="Arial"/>
              <a:cs typeface="Arial"/>
              <a:sym typeface="Arial"/>
            </a:endParaRPr>
          </a:p>
          <a:p>
            <a:pPr marL="0" lvl="0" indent="0" algn="l" rtl="0">
              <a:spcBef>
                <a:spcPts val="1100"/>
              </a:spcBef>
              <a:spcAft>
                <a:spcPts val="0"/>
              </a:spcAft>
              <a:buNone/>
            </a:pPr>
            <a:endParaRPr dirty="0"/>
          </a:p>
        </p:txBody>
      </p:sp>
      <p:sp>
        <p:nvSpPr>
          <p:cNvPr id="336" name="Google Shape;336;p44"/>
          <p:cNvSpPr txBox="1"/>
          <p:nvPr/>
        </p:nvSpPr>
        <p:spPr>
          <a:xfrm>
            <a:off x="5936075" y="2897475"/>
            <a:ext cx="3499500" cy="1749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800" dirty="0">
                <a:solidFill>
                  <a:srgbClr val="3F3F3F"/>
                </a:solidFill>
              </a:rPr>
              <a:t>Think about your career, when overloaded, what signs do you notice in yourself first?</a:t>
            </a:r>
            <a:endParaRPr sz="1800" dirty="0">
              <a:solidFill>
                <a:srgbClr val="3F3F3F"/>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41"/>
        <p:cNvGrpSpPr/>
        <p:nvPr/>
      </p:nvGrpSpPr>
      <p:grpSpPr>
        <a:xfrm>
          <a:off x="0" y="0"/>
          <a:ext cx="0" cy="0"/>
          <a:chOff x="0" y="0"/>
          <a:chExt cx="0" cy="0"/>
        </a:xfrm>
      </p:grpSpPr>
      <p:sp>
        <p:nvSpPr>
          <p:cNvPr id="342" name="Google Shape;342;p45"/>
          <p:cNvSpPr txBox="1">
            <a:spLocks noGrp="1"/>
          </p:cNvSpPr>
          <p:nvPr>
            <p:ph type="title"/>
          </p:nvPr>
        </p:nvSpPr>
        <p:spPr>
          <a:xfrm>
            <a:off x="677334" y="609600"/>
            <a:ext cx="8596800" cy="13209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r>
              <a:rPr lang="en-US" dirty="0"/>
              <a:t>Caring Without Carrying</a:t>
            </a:r>
            <a:endParaRPr dirty="0"/>
          </a:p>
        </p:txBody>
      </p:sp>
      <p:sp>
        <p:nvSpPr>
          <p:cNvPr id="343" name="Google Shape;343;p45"/>
          <p:cNvSpPr txBox="1">
            <a:spLocks noGrp="1"/>
          </p:cNvSpPr>
          <p:nvPr>
            <p:ph type="body" idx="1"/>
          </p:nvPr>
        </p:nvSpPr>
        <p:spPr>
          <a:xfrm>
            <a:off x="677334" y="1270050"/>
            <a:ext cx="9161619" cy="4386300"/>
          </a:xfrm>
          <a:prstGeom prst="rect">
            <a:avLst/>
          </a:prstGeom>
        </p:spPr>
        <p:txBody>
          <a:bodyPr spcFirstLastPara="1" wrap="square" lIns="91425" tIns="45700" rIns="91425" bIns="45700" anchor="t" anchorCtr="0">
            <a:noAutofit/>
          </a:bodyPr>
          <a:lstStyle/>
          <a:p>
            <a:pPr marL="0" lvl="0" indent="0" algn="l" rtl="0">
              <a:lnSpc>
                <a:spcPct val="142857"/>
              </a:lnSpc>
              <a:spcBef>
                <a:spcPts val="1800"/>
              </a:spcBef>
              <a:spcAft>
                <a:spcPts val="0"/>
              </a:spcAft>
              <a:buClr>
                <a:schemeClr val="dk1"/>
              </a:buClr>
              <a:buSzPts val="1100"/>
              <a:buFont typeface="Arial"/>
              <a:buNone/>
            </a:pPr>
            <a:r>
              <a:rPr lang="en-US" dirty="0">
                <a:solidFill>
                  <a:schemeClr val="dk1"/>
                </a:solidFill>
                <a:latin typeface="Arial"/>
                <a:ea typeface="Arial"/>
                <a:cs typeface="Arial"/>
                <a:sym typeface="Arial"/>
              </a:rPr>
              <a:t>In order to look after ourselves we need to have compassion with boundaries</a:t>
            </a:r>
            <a:endParaRPr dirty="0">
              <a:solidFill>
                <a:schemeClr val="dk1"/>
              </a:solidFill>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dirty="0">
                <a:solidFill>
                  <a:schemeClr val="dk1"/>
                </a:solidFill>
                <a:latin typeface="Arial"/>
                <a:ea typeface="Arial"/>
                <a:cs typeface="Arial"/>
                <a:sym typeface="Arial"/>
              </a:rPr>
              <a:t>Healthy boundaries involve:</a:t>
            </a:r>
            <a:endParaRPr dirty="0">
              <a:solidFill>
                <a:schemeClr val="dk1"/>
              </a:solidFill>
              <a:latin typeface="Arial"/>
              <a:ea typeface="Arial"/>
              <a:cs typeface="Arial"/>
              <a:sym typeface="Arial"/>
            </a:endParaRPr>
          </a:p>
          <a:p>
            <a:pPr marL="457200" lvl="0" indent="-342900" algn="l" rtl="0">
              <a:lnSpc>
                <a:spcPct val="115000"/>
              </a:lnSpc>
              <a:spcBef>
                <a:spcPts val="1100"/>
              </a:spcBef>
              <a:spcAft>
                <a:spcPts val="0"/>
              </a:spcAft>
              <a:buClr>
                <a:schemeClr val="dk1"/>
              </a:buClr>
              <a:buSzPts val="1800"/>
              <a:buFont typeface="Arial"/>
              <a:buChar char="●"/>
            </a:pPr>
            <a:r>
              <a:rPr lang="en-US" dirty="0">
                <a:solidFill>
                  <a:schemeClr val="dk1"/>
                </a:solidFill>
                <a:latin typeface="Arial"/>
                <a:ea typeface="Arial"/>
                <a:cs typeface="Arial"/>
                <a:sym typeface="Arial"/>
              </a:rPr>
              <a:t>Listening without rescuing</a:t>
            </a:r>
            <a:endParaRPr dirty="0">
              <a:solidFill>
                <a:schemeClr val="dk1"/>
              </a:solidFill>
              <a:latin typeface="Arial"/>
              <a:ea typeface="Arial"/>
              <a:cs typeface="Arial"/>
              <a:sym typeface="Arial"/>
            </a:endParaRPr>
          </a:p>
          <a:p>
            <a:pPr marL="457200" lvl="0" indent="-342900" algn="l" rtl="0">
              <a:lnSpc>
                <a:spcPct val="115000"/>
              </a:lnSpc>
              <a:spcBef>
                <a:spcPts val="0"/>
              </a:spcBef>
              <a:spcAft>
                <a:spcPts val="0"/>
              </a:spcAft>
              <a:buClr>
                <a:schemeClr val="dk1"/>
              </a:buClr>
              <a:buSzPts val="1800"/>
              <a:buFont typeface="Arial"/>
              <a:buChar char="●"/>
            </a:pPr>
            <a:r>
              <a:rPr lang="en-US" dirty="0">
                <a:solidFill>
                  <a:schemeClr val="dk1"/>
                </a:solidFill>
                <a:latin typeface="Arial"/>
                <a:ea typeface="Arial"/>
                <a:cs typeface="Arial"/>
                <a:sym typeface="Arial"/>
              </a:rPr>
              <a:t>Supporting without absorbing</a:t>
            </a:r>
            <a:endParaRPr dirty="0">
              <a:solidFill>
                <a:schemeClr val="dk1"/>
              </a:solidFill>
              <a:latin typeface="Arial"/>
              <a:ea typeface="Arial"/>
              <a:cs typeface="Arial"/>
              <a:sym typeface="Arial"/>
            </a:endParaRPr>
          </a:p>
          <a:p>
            <a:pPr marL="457200" lvl="0" indent="-342900" algn="l" rtl="0">
              <a:lnSpc>
                <a:spcPct val="115000"/>
              </a:lnSpc>
              <a:spcBef>
                <a:spcPts val="0"/>
              </a:spcBef>
              <a:spcAft>
                <a:spcPts val="0"/>
              </a:spcAft>
              <a:buClr>
                <a:schemeClr val="dk1"/>
              </a:buClr>
              <a:buSzPts val="1800"/>
              <a:buFont typeface="Arial"/>
              <a:buChar char="●"/>
            </a:pPr>
            <a:r>
              <a:rPr lang="en-US" dirty="0">
                <a:solidFill>
                  <a:schemeClr val="dk1"/>
                </a:solidFill>
                <a:latin typeface="Arial"/>
                <a:ea typeface="Arial"/>
                <a:cs typeface="Arial"/>
                <a:sym typeface="Arial"/>
              </a:rPr>
              <a:t>Referring where appropriate</a:t>
            </a:r>
            <a:endParaRPr dirty="0">
              <a:solidFill>
                <a:schemeClr val="dk1"/>
              </a:solidFill>
              <a:latin typeface="Arial"/>
              <a:ea typeface="Arial"/>
              <a:cs typeface="Arial"/>
              <a:sym typeface="Arial"/>
            </a:endParaRPr>
          </a:p>
          <a:p>
            <a:pPr marL="457200" lvl="0" indent="-342900" algn="l" rtl="0">
              <a:lnSpc>
                <a:spcPct val="115000"/>
              </a:lnSpc>
              <a:spcBef>
                <a:spcPts val="0"/>
              </a:spcBef>
              <a:spcAft>
                <a:spcPts val="0"/>
              </a:spcAft>
              <a:buClr>
                <a:schemeClr val="dk1"/>
              </a:buClr>
              <a:buSzPts val="1800"/>
              <a:buFont typeface="Arial"/>
              <a:buChar char="●"/>
            </a:pPr>
            <a:r>
              <a:rPr lang="en-US" dirty="0">
                <a:solidFill>
                  <a:schemeClr val="dk1"/>
                </a:solidFill>
                <a:latin typeface="Arial"/>
                <a:ea typeface="Arial"/>
                <a:cs typeface="Arial"/>
                <a:sym typeface="Arial"/>
              </a:rPr>
              <a:t>Understanding our professional role</a:t>
            </a:r>
            <a:endParaRPr dirty="0">
              <a:solidFill>
                <a:schemeClr val="dk1"/>
              </a:solidFill>
              <a:latin typeface="Arial"/>
              <a:ea typeface="Arial"/>
              <a:cs typeface="Arial"/>
              <a:sym typeface="Arial"/>
            </a:endParaRPr>
          </a:p>
          <a:p>
            <a:pPr marL="457200" lvl="0" indent="0" algn="l" rtl="0">
              <a:lnSpc>
                <a:spcPct val="115000"/>
              </a:lnSpc>
              <a:spcBef>
                <a:spcPts val="1100"/>
              </a:spcBef>
              <a:spcAft>
                <a:spcPts val="0"/>
              </a:spcAft>
              <a:buNone/>
            </a:pPr>
            <a:endParaRPr sz="1100" dirty="0">
              <a:solidFill>
                <a:schemeClr val="dk1"/>
              </a:solidFill>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dirty="0">
                <a:solidFill>
                  <a:schemeClr val="dk1"/>
                </a:solidFill>
                <a:latin typeface="Arial"/>
                <a:ea typeface="Arial"/>
                <a:cs typeface="Arial"/>
                <a:sym typeface="Arial"/>
              </a:rPr>
              <a:t>We can care deeply without carrying everything.</a:t>
            </a:r>
            <a:endParaRPr dirty="0">
              <a:solidFill>
                <a:schemeClr val="dk1"/>
              </a:solidFill>
              <a:latin typeface="Arial"/>
              <a:ea typeface="Arial"/>
              <a:cs typeface="Arial"/>
              <a:sym typeface="Arial"/>
            </a:endParaRPr>
          </a:p>
          <a:p>
            <a:pPr marL="0" lvl="0" indent="0" algn="l" rtl="0">
              <a:lnSpc>
                <a:spcPct val="142857"/>
              </a:lnSpc>
              <a:spcBef>
                <a:spcPts val="1100"/>
              </a:spcBef>
              <a:spcAft>
                <a:spcPts val="1100"/>
              </a:spcAft>
              <a:buNone/>
            </a:pPr>
            <a:r>
              <a:rPr lang="en-US" dirty="0">
                <a:solidFill>
                  <a:schemeClr val="dk1"/>
                </a:solidFill>
                <a:latin typeface="Arial"/>
                <a:ea typeface="Arial"/>
                <a:cs typeface="Arial"/>
                <a:sym typeface="Arial"/>
              </a:rPr>
              <a:t>Many teachers move from empathy into responsibility which can become a slippery slope when it comes our own mental health and wellbeing. To be able to feel compassion sustainably we need boundaries.</a:t>
            </a:r>
            <a:endParaRPr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48"/>
        <p:cNvGrpSpPr/>
        <p:nvPr/>
      </p:nvGrpSpPr>
      <p:grpSpPr>
        <a:xfrm>
          <a:off x="0" y="0"/>
          <a:ext cx="0" cy="0"/>
          <a:chOff x="0" y="0"/>
          <a:chExt cx="0" cy="0"/>
        </a:xfrm>
      </p:grpSpPr>
      <p:sp>
        <p:nvSpPr>
          <p:cNvPr id="349" name="Google Shape;349;p46"/>
          <p:cNvSpPr txBox="1">
            <a:spLocks noGrp="1"/>
          </p:cNvSpPr>
          <p:nvPr>
            <p:ph type="title"/>
          </p:nvPr>
        </p:nvSpPr>
        <p:spPr>
          <a:xfrm>
            <a:off x="677334" y="609600"/>
            <a:ext cx="8596800" cy="13209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r>
              <a:rPr lang="en-US" dirty="0"/>
              <a:t>The SMART Model (Mercer &amp; Gregerson, 2020)</a:t>
            </a:r>
            <a:endParaRPr dirty="0"/>
          </a:p>
        </p:txBody>
      </p:sp>
      <p:sp>
        <p:nvSpPr>
          <p:cNvPr id="350" name="Google Shape;350;p46"/>
          <p:cNvSpPr txBox="1">
            <a:spLocks noGrp="1"/>
          </p:cNvSpPr>
          <p:nvPr>
            <p:ph type="body" idx="1"/>
          </p:nvPr>
        </p:nvSpPr>
        <p:spPr>
          <a:xfrm>
            <a:off x="677334" y="2160589"/>
            <a:ext cx="8596800" cy="3880800"/>
          </a:xfrm>
          <a:prstGeom prst="rect">
            <a:avLst/>
          </a:prstGeom>
        </p:spPr>
        <p:txBody>
          <a:bodyPr spcFirstLastPara="1" wrap="square" lIns="91425" tIns="45700" rIns="91425" bIns="45700" anchor="t" anchorCtr="0">
            <a:noAutofit/>
          </a:bodyPr>
          <a:lstStyle/>
          <a:p>
            <a:pPr marL="228600" lvl="0" indent="-228600" algn="l" rtl="0">
              <a:spcBef>
                <a:spcPts val="0"/>
              </a:spcBef>
              <a:spcAft>
                <a:spcPts val="0"/>
              </a:spcAft>
              <a:buClr>
                <a:srgbClr val="333333"/>
              </a:buClr>
              <a:buSzPts val="1800"/>
              <a:buFont typeface="Arial"/>
              <a:buChar char="•"/>
            </a:pPr>
            <a:r>
              <a:rPr lang="en-US" dirty="0">
                <a:solidFill>
                  <a:srgbClr val="333333"/>
                </a:solidFill>
                <a:latin typeface="Arial"/>
                <a:ea typeface="Arial"/>
                <a:cs typeface="Arial"/>
                <a:sym typeface="Arial"/>
              </a:rPr>
              <a:t>Self</a:t>
            </a:r>
            <a:endParaRPr dirty="0">
              <a:solidFill>
                <a:srgbClr val="333333"/>
              </a:solidFill>
              <a:latin typeface="Arial"/>
              <a:ea typeface="Arial"/>
              <a:cs typeface="Arial"/>
              <a:sym typeface="Arial"/>
            </a:endParaRPr>
          </a:p>
          <a:p>
            <a:pPr marL="914400" lvl="1" indent="-342900" algn="l" rtl="0">
              <a:spcBef>
                <a:spcPts val="0"/>
              </a:spcBef>
              <a:spcAft>
                <a:spcPts val="0"/>
              </a:spcAft>
              <a:buClr>
                <a:srgbClr val="333333"/>
              </a:buClr>
              <a:buSzPts val="1800"/>
              <a:buFont typeface="Arial"/>
              <a:buChar char="○"/>
            </a:pPr>
            <a:r>
              <a:rPr lang="en-US" sz="1800" dirty="0">
                <a:solidFill>
                  <a:srgbClr val="333333"/>
                </a:solidFill>
                <a:latin typeface="Arial"/>
                <a:ea typeface="Arial"/>
                <a:cs typeface="Arial"/>
                <a:sym typeface="Arial"/>
              </a:rPr>
              <a:t>self-compassion</a:t>
            </a:r>
            <a:endParaRPr sz="1800" dirty="0">
              <a:solidFill>
                <a:srgbClr val="333333"/>
              </a:solidFill>
              <a:latin typeface="Arial"/>
              <a:ea typeface="Arial"/>
              <a:cs typeface="Arial"/>
              <a:sym typeface="Arial"/>
            </a:endParaRPr>
          </a:p>
          <a:p>
            <a:pPr marL="914400" lvl="1" indent="-342900" algn="l" rtl="0">
              <a:spcBef>
                <a:spcPts val="0"/>
              </a:spcBef>
              <a:spcAft>
                <a:spcPts val="0"/>
              </a:spcAft>
              <a:buClr>
                <a:srgbClr val="333333"/>
              </a:buClr>
              <a:buSzPts val="1800"/>
              <a:buFont typeface="Arial"/>
              <a:buChar char="○"/>
            </a:pPr>
            <a:r>
              <a:rPr lang="en-US" sz="1800" dirty="0">
                <a:solidFill>
                  <a:srgbClr val="333333"/>
                </a:solidFill>
                <a:latin typeface="Arial"/>
                <a:ea typeface="Arial"/>
                <a:cs typeface="Arial"/>
                <a:sym typeface="Arial"/>
              </a:rPr>
              <a:t>strengths</a:t>
            </a:r>
            <a:endParaRPr sz="1800" dirty="0">
              <a:solidFill>
                <a:srgbClr val="333333"/>
              </a:solidFill>
              <a:latin typeface="Arial"/>
              <a:ea typeface="Arial"/>
              <a:cs typeface="Arial"/>
              <a:sym typeface="Arial"/>
            </a:endParaRPr>
          </a:p>
          <a:p>
            <a:pPr marL="228600" lvl="0" indent="-228600" algn="l" rtl="0">
              <a:spcBef>
                <a:spcPts val="0"/>
              </a:spcBef>
              <a:spcAft>
                <a:spcPts val="0"/>
              </a:spcAft>
              <a:buClr>
                <a:srgbClr val="333333"/>
              </a:buClr>
              <a:buSzPts val="1800"/>
              <a:buFont typeface="Arial"/>
              <a:buChar char="•"/>
            </a:pPr>
            <a:r>
              <a:rPr lang="en-US" dirty="0">
                <a:solidFill>
                  <a:srgbClr val="333333"/>
                </a:solidFill>
                <a:latin typeface="Arial"/>
                <a:ea typeface="Arial"/>
                <a:cs typeface="Arial"/>
                <a:sym typeface="Arial"/>
              </a:rPr>
              <a:t>Motivation</a:t>
            </a:r>
            <a:endParaRPr dirty="0">
              <a:solidFill>
                <a:srgbClr val="333333"/>
              </a:solidFill>
              <a:latin typeface="Arial"/>
              <a:ea typeface="Arial"/>
              <a:cs typeface="Arial"/>
              <a:sym typeface="Arial"/>
            </a:endParaRPr>
          </a:p>
          <a:p>
            <a:pPr marL="914400" lvl="1" indent="-342900" algn="l" rtl="0">
              <a:spcBef>
                <a:spcPts val="0"/>
              </a:spcBef>
              <a:spcAft>
                <a:spcPts val="0"/>
              </a:spcAft>
              <a:buClr>
                <a:srgbClr val="333333"/>
              </a:buClr>
              <a:buSzPts val="1800"/>
              <a:buFont typeface="Arial"/>
              <a:buChar char="○"/>
            </a:pPr>
            <a:r>
              <a:rPr lang="en-US" sz="1800" dirty="0">
                <a:solidFill>
                  <a:srgbClr val="333333"/>
                </a:solidFill>
                <a:latin typeface="Arial"/>
                <a:ea typeface="Arial"/>
                <a:cs typeface="Arial"/>
                <a:sym typeface="Arial"/>
              </a:rPr>
              <a:t>purpose</a:t>
            </a:r>
            <a:endParaRPr sz="1800" dirty="0">
              <a:solidFill>
                <a:srgbClr val="333333"/>
              </a:solidFill>
              <a:latin typeface="Arial"/>
              <a:ea typeface="Arial"/>
              <a:cs typeface="Arial"/>
              <a:sym typeface="Arial"/>
            </a:endParaRPr>
          </a:p>
          <a:p>
            <a:pPr marL="914400" lvl="1" indent="-342900" algn="l" rtl="0">
              <a:spcBef>
                <a:spcPts val="0"/>
              </a:spcBef>
              <a:spcAft>
                <a:spcPts val="0"/>
              </a:spcAft>
              <a:buClr>
                <a:srgbClr val="333333"/>
              </a:buClr>
              <a:buSzPts val="1800"/>
              <a:buFont typeface="Arial"/>
              <a:buChar char="○"/>
            </a:pPr>
            <a:r>
              <a:rPr lang="en-US" sz="1800" dirty="0">
                <a:solidFill>
                  <a:srgbClr val="333333"/>
                </a:solidFill>
                <a:latin typeface="Arial"/>
                <a:ea typeface="Arial"/>
                <a:cs typeface="Arial"/>
                <a:sym typeface="Arial"/>
              </a:rPr>
              <a:t>meaning</a:t>
            </a:r>
            <a:endParaRPr sz="1800" dirty="0">
              <a:solidFill>
                <a:srgbClr val="333333"/>
              </a:solidFill>
              <a:latin typeface="Arial"/>
              <a:ea typeface="Arial"/>
              <a:cs typeface="Arial"/>
              <a:sym typeface="Arial"/>
            </a:endParaRPr>
          </a:p>
          <a:p>
            <a:pPr marL="228600" lvl="0" indent="-228600" algn="l" rtl="0">
              <a:spcBef>
                <a:spcPts val="0"/>
              </a:spcBef>
              <a:spcAft>
                <a:spcPts val="0"/>
              </a:spcAft>
              <a:buClr>
                <a:srgbClr val="333333"/>
              </a:buClr>
              <a:buSzPts val="1800"/>
              <a:buFont typeface="Arial"/>
              <a:buChar char="•"/>
            </a:pPr>
            <a:r>
              <a:rPr lang="en-US" dirty="0">
                <a:solidFill>
                  <a:srgbClr val="333333"/>
                </a:solidFill>
                <a:latin typeface="Arial"/>
                <a:ea typeface="Arial"/>
                <a:cs typeface="Arial"/>
                <a:sym typeface="Arial"/>
              </a:rPr>
              <a:t>Active</a:t>
            </a:r>
            <a:endParaRPr dirty="0">
              <a:solidFill>
                <a:srgbClr val="333333"/>
              </a:solidFill>
              <a:latin typeface="Arial"/>
              <a:ea typeface="Arial"/>
              <a:cs typeface="Arial"/>
              <a:sym typeface="Arial"/>
            </a:endParaRPr>
          </a:p>
          <a:p>
            <a:pPr marL="914400" lvl="1" indent="-342900" algn="l" rtl="0">
              <a:spcBef>
                <a:spcPts val="0"/>
              </a:spcBef>
              <a:spcAft>
                <a:spcPts val="0"/>
              </a:spcAft>
              <a:buClr>
                <a:srgbClr val="333333"/>
              </a:buClr>
              <a:buSzPts val="1800"/>
              <a:buFont typeface="Arial"/>
              <a:buChar char="○"/>
            </a:pPr>
            <a:r>
              <a:rPr lang="en-US" sz="1800" dirty="0">
                <a:solidFill>
                  <a:srgbClr val="333333"/>
                </a:solidFill>
                <a:latin typeface="Arial"/>
                <a:ea typeface="Arial"/>
                <a:cs typeface="Arial"/>
                <a:sym typeface="Arial"/>
              </a:rPr>
              <a:t>movement</a:t>
            </a:r>
            <a:endParaRPr sz="1800" dirty="0">
              <a:solidFill>
                <a:srgbClr val="333333"/>
              </a:solidFill>
              <a:latin typeface="Arial"/>
              <a:ea typeface="Arial"/>
              <a:cs typeface="Arial"/>
              <a:sym typeface="Arial"/>
            </a:endParaRPr>
          </a:p>
          <a:p>
            <a:pPr marL="914400" lvl="1" indent="-342900" algn="l" rtl="0">
              <a:spcBef>
                <a:spcPts val="0"/>
              </a:spcBef>
              <a:spcAft>
                <a:spcPts val="0"/>
              </a:spcAft>
              <a:buClr>
                <a:srgbClr val="333333"/>
              </a:buClr>
              <a:buSzPts val="1800"/>
              <a:buFont typeface="Arial"/>
              <a:buChar char="○"/>
            </a:pPr>
            <a:r>
              <a:rPr lang="en-US" sz="1800" dirty="0">
                <a:solidFill>
                  <a:srgbClr val="333333"/>
                </a:solidFill>
                <a:latin typeface="Arial"/>
                <a:ea typeface="Arial"/>
                <a:cs typeface="Arial"/>
                <a:sym typeface="Arial"/>
              </a:rPr>
              <a:t>sleep</a:t>
            </a:r>
            <a:endParaRPr sz="1800" dirty="0">
              <a:solidFill>
                <a:srgbClr val="333333"/>
              </a:solidFill>
              <a:latin typeface="Arial"/>
              <a:ea typeface="Arial"/>
              <a:cs typeface="Arial"/>
              <a:sym typeface="Arial"/>
            </a:endParaRPr>
          </a:p>
          <a:p>
            <a:pPr marL="228600" lvl="0" indent="-228600" algn="l" rtl="0">
              <a:spcBef>
                <a:spcPts val="0"/>
              </a:spcBef>
              <a:spcAft>
                <a:spcPts val="0"/>
              </a:spcAft>
              <a:buClr>
                <a:srgbClr val="333333"/>
              </a:buClr>
              <a:buSzPts val="1800"/>
              <a:buFont typeface="Arial"/>
              <a:buChar char="•"/>
            </a:pPr>
            <a:r>
              <a:rPr lang="en-US" dirty="0">
                <a:solidFill>
                  <a:srgbClr val="333333"/>
                </a:solidFill>
                <a:latin typeface="Arial"/>
                <a:ea typeface="Arial"/>
                <a:cs typeface="Arial"/>
                <a:sym typeface="Arial"/>
              </a:rPr>
              <a:t>Relationships</a:t>
            </a:r>
            <a:endParaRPr dirty="0">
              <a:solidFill>
                <a:srgbClr val="333333"/>
              </a:solidFill>
              <a:latin typeface="Arial"/>
              <a:ea typeface="Arial"/>
              <a:cs typeface="Arial"/>
              <a:sym typeface="Arial"/>
            </a:endParaRPr>
          </a:p>
          <a:p>
            <a:pPr marL="914400" lvl="1" indent="-342900" algn="l" rtl="0">
              <a:spcBef>
                <a:spcPts val="0"/>
              </a:spcBef>
              <a:spcAft>
                <a:spcPts val="0"/>
              </a:spcAft>
              <a:buClr>
                <a:srgbClr val="333333"/>
              </a:buClr>
              <a:buSzPts val="1800"/>
              <a:buFont typeface="Arial"/>
              <a:buChar char="○"/>
            </a:pPr>
            <a:r>
              <a:rPr lang="en-US" sz="1800" dirty="0">
                <a:solidFill>
                  <a:srgbClr val="333333"/>
                </a:solidFill>
                <a:latin typeface="Arial"/>
                <a:ea typeface="Arial"/>
                <a:cs typeface="Arial"/>
                <a:sym typeface="Arial"/>
              </a:rPr>
              <a:t>peer support</a:t>
            </a:r>
            <a:endParaRPr sz="1800" dirty="0">
              <a:solidFill>
                <a:srgbClr val="333333"/>
              </a:solidFill>
              <a:latin typeface="Arial"/>
              <a:ea typeface="Arial"/>
              <a:cs typeface="Arial"/>
              <a:sym typeface="Arial"/>
            </a:endParaRPr>
          </a:p>
          <a:p>
            <a:pPr marL="228600" lvl="0" indent="-228600" algn="l" rtl="0">
              <a:spcBef>
                <a:spcPts val="0"/>
              </a:spcBef>
              <a:spcAft>
                <a:spcPts val="0"/>
              </a:spcAft>
              <a:buClr>
                <a:srgbClr val="333333"/>
              </a:buClr>
              <a:buSzPts val="1800"/>
              <a:buFont typeface="Arial"/>
              <a:buChar char="•"/>
            </a:pPr>
            <a:r>
              <a:rPr lang="en-US" dirty="0">
                <a:solidFill>
                  <a:srgbClr val="333333"/>
                </a:solidFill>
                <a:latin typeface="Arial"/>
                <a:ea typeface="Arial"/>
                <a:cs typeface="Arial"/>
                <a:sym typeface="Arial"/>
              </a:rPr>
              <a:t>Time</a:t>
            </a:r>
            <a:endParaRPr dirty="0">
              <a:solidFill>
                <a:srgbClr val="333333"/>
              </a:solidFill>
              <a:latin typeface="Arial"/>
              <a:ea typeface="Arial"/>
              <a:cs typeface="Arial"/>
              <a:sym typeface="Arial"/>
            </a:endParaRPr>
          </a:p>
          <a:p>
            <a:pPr marL="914400" lvl="1" indent="-342900" algn="l" rtl="0">
              <a:spcBef>
                <a:spcPts val="0"/>
              </a:spcBef>
              <a:spcAft>
                <a:spcPts val="0"/>
              </a:spcAft>
              <a:buClr>
                <a:srgbClr val="333333"/>
              </a:buClr>
              <a:buSzPts val="1800"/>
              <a:buFont typeface="Arial"/>
              <a:buChar char="○"/>
            </a:pPr>
            <a:r>
              <a:rPr lang="en-US" sz="1800" dirty="0">
                <a:solidFill>
                  <a:srgbClr val="333333"/>
                </a:solidFill>
                <a:latin typeface="Arial"/>
                <a:ea typeface="Arial"/>
                <a:cs typeface="Arial"/>
                <a:sym typeface="Arial"/>
              </a:rPr>
              <a:t>boundaries</a:t>
            </a:r>
            <a:endParaRPr sz="1800" dirty="0">
              <a:solidFill>
                <a:srgbClr val="333333"/>
              </a:solidFill>
              <a:latin typeface="Arial"/>
              <a:ea typeface="Arial"/>
              <a:cs typeface="Arial"/>
              <a:sym typeface="Arial"/>
            </a:endParaRPr>
          </a:p>
          <a:p>
            <a:pPr marL="914400" lvl="1" indent="-342900" algn="l" rtl="0">
              <a:spcBef>
                <a:spcPts val="0"/>
              </a:spcBef>
              <a:spcAft>
                <a:spcPts val="0"/>
              </a:spcAft>
              <a:buClr>
                <a:srgbClr val="333333"/>
              </a:buClr>
              <a:buSzPts val="1800"/>
              <a:buFont typeface="Arial"/>
              <a:buChar char="○"/>
            </a:pPr>
            <a:r>
              <a:rPr lang="en-US" sz="1800" dirty="0">
                <a:solidFill>
                  <a:srgbClr val="333333"/>
                </a:solidFill>
                <a:latin typeface="Arial"/>
                <a:ea typeface="Arial"/>
                <a:cs typeface="Arial"/>
                <a:sym typeface="Arial"/>
              </a:rPr>
              <a:t>prioritisation</a:t>
            </a:r>
            <a:endParaRPr sz="1800" dirty="0">
              <a:solidFill>
                <a:srgbClr val="333333"/>
              </a:solidFill>
              <a:latin typeface="Arial"/>
              <a:ea typeface="Arial"/>
              <a:cs typeface="Arial"/>
              <a:sym typeface="Arial"/>
            </a:endParaRPr>
          </a:p>
          <a:p>
            <a:pPr marL="457200" lvl="0" indent="0" algn="l" rtl="0">
              <a:spcBef>
                <a:spcPts val="0"/>
              </a:spcBef>
              <a:spcAft>
                <a:spcPts val="0"/>
              </a:spcAft>
              <a:buNone/>
            </a:pPr>
            <a:endParaRPr dirty="0">
              <a:latin typeface="Arial"/>
              <a:ea typeface="Arial"/>
              <a:cs typeface="Arial"/>
              <a:sym typeface="Arial"/>
            </a:endParaRPr>
          </a:p>
        </p:txBody>
      </p:sp>
      <p:sp>
        <p:nvSpPr>
          <p:cNvPr id="351" name="Google Shape;351;p46"/>
          <p:cNvSpPr txBox="1"/>
          <p:nvPr/>
        </p:nvSpPr>
        <p:spPr>
          <a:xfrm>
            <a:off x="5528750" y="2775325"/>
            <a:ext cx="4250700" cy="2045100"/>
          </a:xfrm>
          <a:prstGeom prst="rect">
            <a:avLst/>
          </a:prstGeom>
          <a:noFill/>
          <a:ln>
            <a:noFill/>
          </a:ln>
        </p:spPr>
        <p:txBody>
          <a:bodyPr spcFirstLastPara="1" wrap="square" lIns="91425" tIns="91425" rIns="91425" bIns="91425" anchor="t" anchorCtr="0">
            <a:spAutoFit/>
          </a:bodyPr>
          <a:lstStyle/>
          <a:p>
            <a:pPr marL="381000" marR="381000" lvl="0" indent="0" algn="l" rtl="0">
              <a:lnSpc>
                <a:spcPct val="142857"/>
              </a:lnSpc>
              <a:spcBef>
                <a:spcPts val="1100"/>
              </a:spcBef>
              <a:spcAft>
                <a:spcPts val="1100"/>
              </a:spcAft>
              <a:buClr>
                <a:schemeClr val="dk1"/>
              </a:buClr>
              <a:buSzPts val="1100"/>
              <a:buFont typeface="Arial"/>
              <a:buNone/>
            </a:pPr>
            <a:r>
              <a:rPr lang="en-US" sz="1800" dirty="0">
                <a:solidFill>
                  <a:schemeClr val="dk1"/>
                </a:solidFill>
              </a:rPr>
              <a:t>Looking at these five areas, which one feels strongest for you at the moment, and which one might need a little more attention?</a:t>
            </a:r>
            <a:endParaRPr sz="1800" dirty="0">
              <a:solidFill>
                <a:srgbClr val="3F3F3F"/>
              </a:solidFill>
              <a:latin typeface="Trebuchet MS"/>
              <a:ea typeface="Trebuchet MS"/>
              <a:cs typeface="Trebuchet MS"/>
              <a:sym typeface="Trebuchet MS"/>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56"/>
        <p:cNvGrpSpPr/>
        <p:nvPr/>
      </p:nvGrpSpPr>
      <p:grpSpPr>
        <a:xfrm>
          <a:off x="0" y="0"/>
          <a:ext cx="0" cy="0"/>
          <a:chOff x="0" y="0"/>
          <a:chExt cx="0" cy="0"/>
        </a:xfrm>
      </p:grpSpPr>
      <p:sp>
        <p:nvSpPr>
          <p:cNvPr id="357" name="Google Shape;357;p47"/>
          <p:cNvSpPr txBox="1">
            <a:spLocks noGrp="1"/>
          </p:cNvSpPr>
          <p:nvPr>
            <p:ph type="title"/>
          </p:nvPr>
        </p:nvSpPr>
        <p:spPr>
          <a:xfrm>
            <a:off x="677334" y="609600"/>
            <a:ext cx="8596800" cy="13209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r>
              <a:rPr lang="en-US" dirty="0"/>
              <a:t>Wellbeing is Everybody’s Responsibility</a:t>
            </a:r>
            <a:endParaRPr dirty="0"/>
          </a:p>
        </p:txBody>
      </p:sp>
      <p:sp>
        <p:nvSpPr>
          <p:cNvPr id="358" name="Google Shape;358;p47"/>
          <p:cNvSpPr txBox="1">
            <a:spLocks noGrp="1"/>
          </p:cNvSpPr>
          <p:nvPr>
            <p:ph type="body" idx="1"/>
          </p:nvPr>
        </p:nvSpPr>
        <p:spPr>
          <a:xfrm>
            <a:off x="796746" y="1397807"/>
            <a:ext cx="8596800" cy="3880800"/>
          </a:xfrm>
          <a:prstGeom prst="rect">
            <a:avLst/>
          </a:prstGeom>
        </p:spPr>
        <p:txBody>
          <a:bodyPr spcFirstLastPara="1" wrap="square" lIns="91425" tIns="45700" rIns="91425" bIns="45700" anchor="t" anchorCtr="0">
            <a:normAutofit/>
          </a:bodyPr>
          <a:lstStyle/>
          <a:p>
            <a:pPr marL="0" lvl="0" indent="0" algn="l" rtl="0">
              <a:lnSpc>
                <a:spcPct val="142857"/>
              </a:lnSpc>
              <a:spcBef>
                <a:spcPts val="1400"/>
              </a:spcBef>
              <a:spcAft>
                <a:spcPts val="0"/>
              </a:spcAft>
              <a:buClr>
                <a:schemeClr val="dk1"/>
              </a:buClr>
              <a:buSzPts val="1100"/>
              <a:buFont typeface="Arial"/>
              <a:buNone/>
            </a:pPr>
            <a:r>
              <a:rPr lang="en-US" dirty="0">
                <a:solidFill>
                  <a:schemeClr val="dk1"/>
                </a:solidFill>
                <a:latin typeface="Arial"/>
                <a:ea typeface="Arial"/>
                <a:cs typeface="Arial"/>
                <a:sym typeface="Arial"/>
              </a:rPr>
              <a:t>Individual</a:t>
            </a:r>
            <a:endParaRPr dirty="0">
              <a:solidFill>
                <a:schemeClr val="dk1"/>
              </a:solidFill>
              <a:latin typeface="Arial"/>
              <a:ea typeface="Arial"/>
              <a:cs typeface="Arial"/>
              <a:sym typeface="Arial"/>
            </a:endParaRPr>
          </a:p>
          <a:p>
            <a:pPr marL="457200" lvl="0" indent="0" algn="l" rtl="0">
              <a:lnSpc>
                <a:spcPct val="142857"/>
              </a:lnSpc>
              <a:spcBef>
                <a:spcPts val="1100"/>
              </a:spcBef>
              <a:spcAft>
                <a:spcPts val="0"/>
              </a:spcAft>
              <a:buClr>
                <a:schemeClr val="dk1"/>
              </a:buClr>
              <a:buSzPts val="1100"/>
              <a:buFont typeface="Arial"/>
              <a:buNone/>
            </a:pPr>
            <a:r>
              <a:rPr lang="en-US" dirty="0">
                <a:solidFill>
                  <a:schemeClr val="dk1"/>
                </a:solidFill>
                <a:latin typeface="Arial"/>
                <a:ea typeface="Arial"/>
                <a:cs typeface="Arial"/>
                <a:sym typeface="Arial"/>
              </a:rPr>
              <a:t>Self-care</a:t>
            </a:r>
            <a:endParaRPr dirty="0">
              <a:solidFill>
                <a:schemeClr val="dk1"/>
              </a:solidFill>
              <a:latin typeface="Arial"/>
              <a:ea typeface="Arial"/>
              <a:cs typeface="Arial"/>
              <a:sym typeface="Arial"/>
            </a:endParaRPr>
          </a:p>
          <a:p>
            <a:pPr marL="0" lvl="0" indent="0" algn="l" rtl="0">
              <a:lnSpc>
                <a:spcPct val="142857"/>
              </a:lnSpc>
              <a:spcBef>
                <a:spcPts val="1400"/>
              </a:spcBef>
              <a:spcAft>
                <a:spcPts val="0"/>
              </a:spcAft>
              <a:buClr>
                <a:schemeClr val="dk1"/>
              </a:buClr>
              <a:buSzPts val="1100"/>
              <a:buFont typeface="Arial"/>
              <a:buNone/>
            </a:pPr>
            <a:r>
              <a:rPr lang="en-US" dirty="0">
                <a:solidFill>
                  <a:schemeClr val="dk1"/>
                </a:solidFill>
                <a:latin typeface="Arial"/>
                <a:ea typeface="Arial"/>
                <a:cs typeface="Arial"/>
                <a:sym typeface="Arial"/>
              </a:rPr>
              <a:t>Team</a:t>
            </a:r>
            <a:endParaRPr dirty="0">
              <a:solidFill>
                <a:schemeClr val="dk1"/>
              </a:solidFill>
              <a:latin typeface="Arial"/>
              <a:ea typeface="Arial"/>
              <a:cs typeface="Arial"/>
              <a:sym typeface="Arial"/>
            </a:endParaRPr>
          </a:p>
          <a:p>
            <a:pPr marL="457200" lvl="0" indent="0" algn="l" rtl="0">
              <a:lnSpc>
                <a:spcPct val="142857"/>
              </a:lnSpc>
              <a:spcBef>
                <a:spcPts val="1100"/>
              </a:spcBef>
              <a:spcAft>
                <a:spcPts val="0"/>
              </a:spcAft>
              <a:buClr>
                <a:schemeClr val="dk1"/>
              </a:buClr>
              <a:buSzPts val="1100"/>
              <a:buFont typeface="Arial"/>
              <a:buNone/>
            </a:pPr>
            <a:r>
              <a:rPr lang="en-US" dirty="0">
                <a:solidFill>
                  <a:schemeClr val="dk1"/>
                </a:solidFill>
                <a:latin typeface="Arial"/>
                <a:ea typeface="Arial"/>
                <a:cs typeface="Arial"/>
                <a:sym typeface="Arial"/>
              </a:rPr>
              <a:t>Peer support</a:t>
            </a:r>
            <a:endParaRPr dirty="0">
              <a:solidFill>
                <a:schemeClr val="dk1"/>
              </a:solidFill>
              <a:latin typeface="Arial"/>
              <a:ea typeface="Arial"/>
              <a:cs typeface="Arial"/>
              <a:sym typeface="Arial"/>
            </a:endParaRPr>
          </a:p>
          <a:p>
            <a:pPr marL="0" lvl="0" indent="0" algn="l" rtl="0">
              <a:lnSpc>
                <a:spcPct val="142857"/>
              </a:lnSpc>
              <a:spcBef>
                <a:spcPts val="1400"/>
              </a:spcBef>
              <a:spcAft>
                <a:spcPts val="0"/>
              </a:spcAft>
              <a:buClr>
                <a:schemeClr val="dk1"/>
              </a:buClr>
              <a:buSzPts val="1100"/>
              <a:buFont typeface="Arial"/>
              <a:buNone/>
            </a:pPr>
            <a:r>
              <a:rPr lang="en-US" dirty="0">
                <a:solidFill>
                  <a:schemeClr val="dk1"/>
                </a:solidFill>
                <a:latin typeface="Arial"/>
                <a:ea typeface="Arial"/>
                <a:cs typeface="Arial"/>
                <a:sym typeface="Arial"/>
              </a:rPr>
              <a:t>Organisation</a:t>
            </a:r>
            <a:endParaRPr dirty="0">
              <a:solidFill>
                <a:schemeClr val="dk1"/>
              </a:solidFill>
              <a:latin typeface="Arial"/>
              <a:ea typeface="Arial"/>
              <a:cs typeface="Arial"/>
              <a:sym typeface="Arial"/>
            </a:endParaRPr>
          </a:p>
          <a:p>
            <a:pPr marL="457200" lvl="0" indent="0" algn="l" rtl="0">
              <a:lnSpc>
                <a:spcPct val="142857"/>
              </a:lnSpc>
              <a:spcBef>
                <a:spcPts val="1100"/>
              </a:spcBef>
              <a:spcAft>
                <a:spcPts val="0"/>
              </a:spcAft>
              <a:buClr>
                <a:schemeClr val="dk1"/>
              </a:buClr>
              <a:buSzPts val="1100"/>
              <a:buFont typeface="Arial"/>
              <a:buNone/>
            </a:pPr>
            <a:r>
              <a:rPr lang="en-US" dirty="0">
                <a:solidFill>
                  <a:schemeClr val="dk1"/>
                </a:solidFill>
                <a:latin typeface="Arial"/>
                <a:ea typeface="Arial"/>
                <a:cs typeface="Arial"/>
                <a:sym typeface="Arial"/>
              </a:rPr>
              <a:t>Culture, leadership and workload</a:t>
            </a:r>
            <a:endParaRPr dirty="0">
              <a:solidFill>
                <a:schemeClr val="dk1"/>
              </a:solidFill>
              <a:latin typeface="Arial"/>
              <a:ea typeface="Arial"/>
              <a:cs typeface="Arial"/>
              <a:sym typeface="Arial"/>
            </a:endParaRPr>
          </a:p>
          <a:p>
            <a:pPr marL="0" lvl="0" indent="0" algn="l" rtl="0">
              <a:spcBef>
                <a:spcPts val="1100"/>
              </a:spcBef>
              <a:spcAft>
                <a:spcPts val="0"/>
              </a:spcAft>
              <a:buNone/>
            </a:pPr>
            <a:endParaRPr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63"/>
        <p:cNvGrpSpPr/>
        <p:nvPr/>
      </p:nvGrpSpPr>
      <p:grpSpPr>
        <a:xfrm>
          <a:off x="0" y="0"/>
          <a:ext cx="0" cy="0"/>
          <a:chOff x="0" y="0"/>
          <a:chExt cx="0" cy="0"/>
        </a:xfrm>
      </p:grpSpPr>
      <p:sp>
        <p:nvSpPr>
          <p:cNvPr id="364" name="Google Shape;364;p48"/>
          <p:cNvSpPr txBox="1">
            <a:spLocks noGrp="1"/>
          </p:cNvSpPr>
          <p:nvPr>
            <p:ph type="title"/>
          </p:nvPr>
        </p:nvSpPr>
        <p:spPr>
          <a:xfrm>
            <a:off x="677334" y="609600"/>
            <a:ext cx="8596800" cy="13209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r>
              <a:rPr lang="en-US" dirty="0"/>
              <a:t>Wellbeing is Everybody’s Responsibility</a:t>
            </a:r>
            <a:endParaRPr dirty="0"/>
          </a:p>
        </p:txBody>
      </p:sp>
      <p:sp>
        <p:nvSpPr>
          <p:cNvPr id="365" name="Google Shape;365;p48"/>
          <p:cNvSpPr txBox="1">
            <a:spLocks noGrp="1"/>
          </p:cNvSpPr>
          <p:nvPr>
            <p:ph type="body" idx="1"/>
          </p:nvPr>
        </p:nvSpPr>
        <p:spPr>
          <a:xfrm>
            <a:off x="677334" y="1270050"/>
            <a:ext cx="10052400" cy="4472100"/>
          </a:xfrm>
          <a:prstGeom prst="rect">
            <a:avLst/>
          </a:prstGeom>
        </p:spPr>
        <p:txBody>
          <a:bodyPr spcFirstLastPara="1" wrap="square" lIns="91425" tIns="45700" rIns="91425" bIns="45700" anchor="t" anchorCtr="0">
            <a:noAutofit/>
          </a:bodyPr>
          <a:lstStyle/>
          <a:p>
            <a:pPr marL="0" lvl="0" indent="0" algn="l" rtl="0">
              <a:lnSpc>
                <a:spcPct val="142857"/>
              </a:lnSpc>
              <a:spcBef>
                <a:spcPts val="1800"/>
              </a:spcBef>
              <a:spcAft>
                <a:spcPts val="0"/>
              </a:spcAft>
              <a:buNone/>
            </a:pPr>
            <a:r>
              <a:rPr lang="en-US" dirty="0">
                <a:solidFill>
                  <a:schemeClr val="dk1"/>
                </a:solidFill>
                <a:latin typeface="Arial"/>
                <a:ea typeface="Arial"/>
                <a:cs typeface="Arial"/>
                <a:sym typeface="Arial"/>
              </a:rPr>
              <a:t>Key Takeaways</a:t>
            </a:r>
            <a:endParaRPr dirty="0">
              <a:solidFill>
                <a:schemeClr val="dk1"/>
              </a:solidFill>
              <a:latin typeface="Arial"/>
              <a:ea typeface="Arial"/>
              <a:cs typeface="Arial"/>
              <a:sym typeface="Arial"/>
            </a:endParaRPr>
          </a:p>
          <a:p>
            <a:pPr marL="0" lvl="0" indent="0" algn="l" rtl="0">
              <a:lnSpc>
                <a:spcPct val="142857"/>
              </a:lnSpc>
              <a:spcBef>
                <a:spcPts val="1400"/>
              </a:spcBef>
              <a:spcAft>
                <a:spcPts val="0"/>
              </a:spcAft>
              <a:buNone/>
            </a:pPr>
            <a:r>
              <a:rPr lang="en-US" dirty="0">
                <a:solidFill>
                  <a:schemeClr val="dk1"/>
                </a:solidFill>
                <a:latin typeface="Arial"/>
                <a:ea typeface="Arial"/>
                <a:cs typeface="Arial"/>
                <a:sym typeface="Arial"/>
              </a:rPr>
              <a:t>1 - Emotional labour is real work.</a:t>
            </a:r>
            <a:endParaRPr dirty="0">
              <a:solidFill>
                <a:schemeClr val="dk1"/>
              </a:solidFill>
              <a:latin typeface="Arial"/>
              <a:ea typeface="Arial"/>
              <a:cs typeface="Arial"/>
              <a:sym typeface="Arial"/>
            </a:endParaRPr>
          </a:p>
          <a:p>
            <a:pPr marL="0" lvl="0" indent="0" algn="l" rtl="0">
              <a:lnSpc>
                <a:spcPct val="142857"/>
              </a:lnSpc>
              <a:spcBef>
                <a:spcPts val="1400"/>
              </a:spcBef>
              <a:spcAft>
                <a:spcPts val="0"/>
              </a:spcAft>
              <a:buNone/>
            </a:pPr>
            <a:r>
              <a:rPr lang="en-US" dirty="0">
                <a:solidFill>
                  <a:schemeClr val="dk1"/>
                </a:solidFill>
                <a:latin typeface="Arial"/>
                <a:ea typeface="Arial"/>
                <a:cs typeface="Arial"/>
                <a:sym typeface="Arial"/>
              </a:rPr>
              <a:t>2 - Supporting learners requires supporting ourselves.</a:t>
            </a:r>
            <a:endParaRPr dirty="0">
              <a:solidFill>
                <a:schemeClr val="dk1"/>
              </a:solidFill>
              <a:latin typeface="Arial"/>
              <a:ea typeface="Arial"/>
              <a:cs typeface="Arial"/>
              <a:sym typeface="Arial"/>
            </a:endParaRPr>
          </a:p>
          <a:p>
            <a:pPr marL="0" lvl="0" indent="0" algn="l" rtl="0">
              <a:lnSpc>
                <a:spcPct val="142857"/>
              </a:lnSpc>
              <a:spcBef>
                <a:spcPts val="1400"/>
              </a:spcBef>
              <a:spcAft>
                <a:spcPts val="0"/>
              </a:spcAft>
              <a:buNone/>
            </a:pPr>
            <a:r>
              <a:rPr lang="en-US" dirty="0">
                <a:solidFill>
                  <a:schemeClr val="dk1"/>
                </a:solidFill>
                <a:latin typeface="Arial"/>
                <a:ea typeface="Arial"/>
                <a:cs typeface="Arial"/>
                <a:sym typeface="Arial"/>
              </a:rPr>
              <a:t>3 - Teacher wellbeing is an organisational issue, not just a personal one.</a:t>
            </a:r>
            <a:endParaRPr dirty="0">
              <a:solidFill>
                <a:schemeClr val="dk1"/>
              </a:solidFill>
              <a:latin typeface="Arial"/>
              <a:ea typeface="Arial"/>
              <a:cs typeface="Arial"/>
              <a:sym typeface="Arial"/>
            </a:endParaRPr>
          </a:p>
          <a:p>
            <a:pPr marL="0" lvl="0" indent="0" algn="l" rtl="0">
              <a:lnSpc>
                <a:spcPct val="142857"/>
              </a:lnSpc>
              <a:spcBef>
                <a:spcPts val="1400"/>
              </a:spcBef>
              <a:spcAft>
                <a:spcPts val="0"/>
              </a:spcAft>
              <a:buNone/>
            </a:pPr>
            <a:endParaRPr dirty="0">
              <a:solidFill>
                <a:schemeClr val="dk1"/>
              </a:solidFill>
              <a:latin typeface="Arial"/>
              <a:ea typeface="Arial"/>
              <a:cs typeface="Arial"/>
              <a:sym typeface="Arial"/>
            </a:endParaRPr>
          </a:p>
          <a:p>
            <a:pPr marL="0" lvl="0" indent="0" algn="l" rtl="0">
              <a:lnSpc>
                <a:spcPct val="142857"/>
              </a:lnSpc>
              <a:spcBef>
                <a:spcPts val="1400"/>
              </a:spcBef>
              <a:spcAft>
                <a:spcPts val="0"/>
              </a:spcAft>
              <a:buNone/>
            </a:pPr>
            <a:r>
              <a:rPr lang="en-US" dirty="0">
                <a:solidFill>
                  <a:schemeClr val="dk1"/>
                </a:solidFill>
                <a:latin typeface="Arial"/>
                <a:ea typeface="Arial"/>
                <a:cs typeface="Arial"/>
                <a:sym typeface="Arial"/>
              </a:rPr>
              <a:t>Reflection</a:t>
            </a:r>
            <a:endParaRPr dirty="0">
              <a:solidFill>
                <a:schemeClr val="dk1"/>
              </a:solidFill>
              <a:latin typeface="Arial"/>
              <a:ea typeface="Arial"/>
              <a:cs typeface="Arial"/>
              <a:sym typeface="Arial"/>
            </a:endParaRPr>
          </a:p>
          <a:p>
            <a:pPr marL="0" lvl="0" indent="0" algn="l" rtl="0">
              <a:lnSpc>
                <a:spcPct val="142857"/>
              </a:lnSpc>
              <a:spcBef>
                <a:spcPts val="1100"/>
              </a:spcBef>
              <a:spcAft>
                <a:spcPts val="0"/>
              </a:spcAft>
              <a:buNone/>
            </a:pPr>
            <a:r>
              <a:rPr lang="en-US" dirty="0">
                <a:solidFill>
                  <a:schemeClr val="dk1"/>
                </a:solidFill>
                <a:latin typeface="Arial"/>
                <a:ea typeface="Arial"/>
                <a:cs typeface="Arial"/>
                <a:sym typeface="Arial"/>
              </a:rPr>
              <a:t>What will you stop carrying?</a:t>
            </a:r>
            <a:endParaRPr dirty="0">
              <a:solidFill>
                <a:schemeClr val="dk1"/>
              </a:solidFill>
              <a:latin typeface="Arial"/>
              <a:ea typeface="Arial"/>
              <a:cs typeface="Arial"/>
              <a:sym typeface="Arial"/>
            </a:endParaRPr>
          </a:p>
          <a:p>
            <a:pPr marL="0" lvl="0" indent="0" algn="l" rtl="0">
              <a:lnSpc>
                <a:spcPct val="142857"/>
              </a:lnSpc>
              <a:spcBef>
                <a:spcPts val="1100"/>
              </a:spcBef>
              <a:spcAft>
                <a:spcPts val="0"/>
              </a:spcAft>
              <a:buNone/>
            </a:pPr>
            <a:r>
              <a:rPr lang="en-US" dirty="0">
                <a:solidFill>
                  <a:schemeClr val="dk1"/>
                </a:solidFill>
                <a:latin typeface="Arial"/>
                <a:ea typeface="Arial"/>
                <a:cs typeface="Arial"/>
                <a:sym typeface="Arial"/>
              </a:rPr>
              <a:t>What will you start prioritising?</a:t>
            </a:r>
            <a:endParaRPr dirty="0">
              <a:solidFill>
                <a:schemeClr val="dk1"/>
              </a:solidFill>
              <a:latin typeface="Arial"/>
              <a:ea typeface="Arial"/>
              <a:cs typeface="Arial"/>
              <a:sym typeface="Arial"/>
            </a:endParaRPr>
          </a:p>
          <a:p>
            <a:pPr marL="0" lvl="0" indent="0" algn="l" rtl="0">
              <a:lnSpc>
                <a:spcPct val="142857"/>
              </a:lnSpc>
              <a:spcBef>
                <a:spcPts val="1400"/>
              </a:spcBef>
              <a:spcAft>
                <a:spcPts val="0"/>
              </a:spcAft>
              <a:buNone/>
            </a:pPr>
            <a:endParaRPr dirty="0">
              <a:solidFill>
                <a:schemeClr val="dk1"/>
              </a:solidFill>
              <a:latin typeface="Arial"/>
              <a:ea typeface="Arial"/>
              <a:cs typeface="Arial"/>
              <a:sym typeface="Arial"/>
            </a:endParaRPr>
          </a:p>
          <a:p>
            <a:pPr marL="0" lvl="0" indent="0" algn="l" rtl="0">
              <a:lnSpc>
                <a:spcPct val="142857"/>
              </a:lnSpc>
              <a:spcBef>
                <a:spcPts val="1400"/>
              </a:spcBef>
              <a:spcAft>
                <a:spcPts val="0"/>
              </a:spcAft>
              <a:buNone/>
            </a:pPr>
            <a:endParaRPr dirty="0">
              <a:solidFill>
                <a:schemeClr val="dk1"/>
              </a:solidFill>
              <a:latin typeface="Arial"/>
              <a:ea typeface="Arial"/>
              <a:cs typeface="Arial"/>
              <a:sym typeface="Arial"/>
            </a:endParaRPr>
          </a:p>
          <a:p>
            <a:pPr marL="0" lvl="0" indent="0" algn="l" rtl="0">
              <a:spcBef>
                <a:spcPts val="1000"/>
              </a:spcBef>
              <a:spcAft>
                <a:spcPts val="0"/>
              </a:spcAft>
              <a:buNone/>
            </a:pPr>
            <a:endParaRPr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70"/>
        <p:cNvGrpSpPr/>
        <p:nvPr/>
      </p:nvGrpSpPr>
      <p:grpSpPr>
        <a:xfrm>
          <a:off x="0" y="0"/>
          <a:ext cx="0" cy="0"/>
          <a:chOff x="0" y="0"/>
          <a:chExt cx="0" cy="0"/>
        </a:xfrm>
      </p:grpSpPr>
      <p:sp>
        <p:nvSpPr>
          <p:cNvPr id="371" name="Google Shape;371;p49"/>
          <p:cNvSpPr/>
          <p:nvPr/>
        </p:nvSpPr>
        <p:spPr>
          <a:xfrm>
            <a:off x="365760" y="548640"/>
            <a:ext cx="10972800" cy="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163A5F"/>
              </a:buClr>
              <a:buSzPts val="2400"/>
              <a:buFont typeface="Trebuchet MS"/>
              <a:buNone/>
            </a:pPr>
            <a:endParaRPr sz="2400" dirty="0">
              <a:solidFill>
                <a:schemeClr val="dk1"/>
              </a:solidFill>
              <a:latin typeface="Trebuchet MS"/>
              <a:ea typeface="Trebuchet MS"/>
              <a:cs typeface="Trebuchet MS"/>
              <a:sym typeface="Trebuchet MS"/>
            </a:endParaRPr>
          </a:p>
        </p:txBody>
      </p:sp>
      <p:sp>
        <p:nvSpPr>
          <p:cNvPr id="372" name="Google Shape;372;p49"/>
          <p:cNvSpPr/>
          <p:nvPr/>
        </p:nvSpPr>
        <p:spPr>
          <a:xfrm>
            <a:off x="594350" y="1121600"/>
            <a:ext cx="10515600" cy="5849100"/>
          </a:xfrm>
          <a:prstGeom prst="rect">
            <a:avLst/>
          </a:prstGeom>
          <a:noFill/>
          <a:ln>
            <a:noFill/>
          </a:ln>
        </p:spPr>
        <p:txBody>
          <a:bodyPr spcFirstLastPara="1" wrap="square" lIns="91425" tIns="45700" rIns="91425" bIns="45700" anchor="ctr" anchorCtr="0">
            <a:noAutofit/>
          </a:bodyPr>
          <a:lstStyle/>
          <a:p>
            <a:pPr marL="457200" lvl="0" indent="-342900" algn="l" rtl="0">
              <a:lnSpc>
                <a:spcPct val="142857"/>
              </a:lnSpc>
              <a:spcBef>
                <a:spcPts val="0"/>
              </a:spcBef>
              <a:spcAft>
                <a:spcPts val="0"/>
              </a:spcAft>
              <a:buClr>
                <a:srgbClr val="333333"/>
              </a:buClr>
              <a:buSzPts val="1800"/>
              <a:buFont typeface="Trebuchet MS"/>
              <a:buChar char="•"/>
            </a:pPr>
            <a:r>
              <a:rPr lang="en-US" sz="1800" dirty="0">
                <a:solidFill>
                  <a:schemeClr val="dk1"/>
                </a:solidFill>
              </a:rPr>
              <a:t>Barber, M., &amp; Mourshed, M. (2007)</a:t>
            </a:r>
            <a:endParaRPr sz="1800" dirty="0">
              <a:solidFill>
                <a:schemeClr val="dk1"/>
              </a:solidFill>
            </a:endParaRPr>
          </a:p>
          <a:p>
            <a:pPr marL="457200" lvl="0" indent="-342900" algn="l" rtl="0">
              <a:lnSpc>
                <a:spcPct val="142857"/>
              </a:lnSpc>
              <a:spcBef>
                <a:spcPts val="0"/>
              </a:spcBef>
              <a:spcAft>
                <a:spcPts val="0"/>
              </a:spcAft>
              <a:buClr>
                <a:srgbClr val="333333"/>
              </a:buClr>
              <a:buSzPts val="1800"/>
              <a:buFont typeface="Trebuchet MS"/>
              <a:buChar char="•"/>
            </a:pPr>
            <a:r>
              <a:rPr lang="en-US" sz="1800" dirty="0">
                <a:solidFill>
                  <a:schemeClr val="dk1"/>
                </a:solidFill>
              </a:rPr>
              <a:t>Caprara, G. V., Barbaranelli, C., Steca, P., &amp; Malone, P. S. (2006)</a:t>
            </a:r>
            <a:endParaRPr sz="1800" dirty="0">
              <a:solidFill>
                <a:schemeClr val="dk1"/>
              </a:solidFill>
            </a:endParaRPr>
          </a:p>
          <a:p>
            <a:pPr marL="457200" lvl="0" indent="-342900" algn="l" rtl="0">
              <a:lnSpc>
                <a:spcPct val="142857"/>
              </a:lnSpc>
              <a:spcBef>
                <a:spcPts val="0"/>
              </a:spcBef>
              <a:spcAft>
                <a:spcPts val="0"/>
              </a:spcAft>
              <a:buClr>
                <a:srgbClr val="333333"/>
              </a:buClr>
              <a:buSzPts val="1800"/>
              <a:buFont typeface="Trebuchet MS"/>
              <a:buChar char="•"/>
            </a:pPr>
            <a:r>
              <a:rPr lang="en-US" sz="1800" dirty="0">
                <a:solidFill>
                  <a:schemeClr val="dk1"/>
                </a:solidFill>
              </a:rPr>
              <a:t>Covey, S. R. (2004)</a:t>
            </a:r>
            <a:endParaRPr sz="1800" dirty="0">
              <a:solidFill>
                <a:schemeClr val="dk1"/>
              </a:solidFill>
            </a:endParaRPr>
          </a:p>
          <a:p>
            <a:pPr marL="457200" lvl="0" indent="-342900" algn="l" rtl="0">
              <a:lnSpc>
                <a:spcPct val="142857"/>
              </a:lnSpc>
              <a:spcBef>
                <a:spcPts val="0"/>
              </a:spcBef>
              <a:spcAft>
                <a:spcPts val="0"/>
              </a:spcAft>
              <a:buClr>
                <a:srgbClr val="333333"/>
              </a:buClr>
              <a:buSzPts val="1800"/>
              <a:buFont typeface="Trebuchet MS"/>
              <a:buChar char="•"/>
            </a:pPr>
            <a:r>
              <a:rPr lang="en-US" sz="1800" dirty="0">
                <a:solidFill>
                  <a:schemeClr val="dk1"/>
                </a:solidFill>
              </a:rPr>
              <a:t>Dewaele, J. M., &amp; MacIntyre, P. D. (2014)</a:t>
            </a:r>
            <a:endParaRPr sz="1800" dirty="0">
              <a:solidFill>
                <a:schemeClr val="dk1"/>
              </a:solidFill>
            </a:endParaRPr>
          </a:p>
          <a:p>
            <a:pPr marL="457200" lvl="0" indent="-342900" algn="l" rtl="0">
              <a:lnSpc>
                <a:spcPct val="142857"/>
              </a:lnSpc>
              <a:spcBef>
                <a:spcPts val="0"/>
              </a:spcBef>
              <a:spcAft>
                <a:spcPts val="0"/>
              </a:spcAft>
              <a:buClr>
                <a:srgbClr val="333333"/>
              </a:buClr>
              <a:buSzPts val="1800"/>
              <a:buFont typeface="Trebuchet MS"/>
              <a:buChar char="•"/>
            </a:pPr>
            <a:r>
              <a:rPr lang="en-US" sz="1800" dirty="0">
                <a:solidFill>
                  <a:schemeClr val="dk1"/>
                </a:solidFill>
              </a:rPr>
              <a:t>Goleman, D. (1995)</a:t>
            </a:r>
            <a:endParaRPr sz="1800" dirty="0">
              <a:solidFill>
                <a:schemeClr val="dk1"/>
              </a:solidFill>
            </a:endParaRPr>
          </a:p>
          <a:p>
            <a:pPr marL="457200" lvl="0" indent="-342900" algn="l" rtl="0">
              <a:lnSpc>
                <a:spcPct val="142857"/>
              </a:lnSpc>
              <a:spcBef>
                <a:spcPts val="0"/>
              </a:spcBef>
              <a:spcAft>
                <a:spcPts val="0"/>
              </a:spcAft>
              <a:buClr>
                <a:srgbClr val="333333"/>
              </a:buClr>
              <a:buSzPts val="1800"/>
              <a:buFont typeface="Trebuchet MS"/>
              <a:buChar char="•"/>
            </a:pPr>
            <a:r>
              <a:rPr lang="en-US" sz="1800" dirty="0">
                <a:solidFill>
                  <a:schemeClr val="dk1"/>
                </a:solidFill>
              </a:rPr>
              <a:t>Hargreaves, A. (2000)</a:t>
            </a:r>
            <a:endParaRPr sz="1800" dirty="0">
              <a:solidFill>
                <a:schemeClr val="dk1"/>
              </a:solidFill>
            </a:endParaRPr>
          </a:p>
          <a:p>
            <a:pPr marL="457200" lvl="0" indent="-342900" algn="l" rtl="0">
              <a:lnSpc>
                <a:spcPct val="142857"/>
              </a:lnSpc>
              <a:spcBef>
                <a:spcPts val="0"/>
              </a:spcBef>
              <a:spcAft>
                <a:spcPts val="0"/>
              </a:spcAft>
              <a:buClr>
                <a:srgbClr val="333333"/>
              </a:buClr>
              <a:buSzPts val="1800"/>
              <a:buFont typeface="Trebuchet MS"/>
              <a:buChar char="•"/>
            </a:pPr>
            <a:r>
              <a:rPr lang="en-US" sz="1800" dirty="0">
                <a:solidFill>
                  <a:schemeClr val="dk1"/>
                </a:solidFill>
              </a:rPr>
              <a:t>Hochschild, A. R. (1983)</a:t>
            </a:r>
            <a:endParaRPr sz="1800" dirty="0">
              <a:solidFill>
                <a:schemeClr val="dk1"/>
              </a:solidFill>
            </a:endParaRPr>
          </a:p>
          <a:p>
            <a:pPr marL="457200" lvl="0" indent="-342900" algn="l" rtl="0">
              <a:lnSpc>
                <a:spcPct val="142857"/>
              </a:lnSpc>
              <a:spcBef>
                <a:spcPts val="0"/>
              </a:spcBef>
              <a:spcAft>
                <a:spcPts val="0"/>
              </a:spcAft>
              <a:buClr>
                <a:srgbClr val="333333"/>
              </a:buClr>
              <a:buSzPts val="1800"/>
              <a:buFont typeface="Trebuchet MS"/>
              <a:buChar char="•"/>
            </a:pPr>
            <a:r>
              <a:rPr lang="en-US" sz="1800" dirty="0">
                <a:solidFill>
                  <a:schemeClr val="dk1"/>
                </a:solidFill>
              </a:rPr>
              <a:t>Horwitz, E. K., Horwitz, M. B., &amp; Cope, J. (1986)</a:t>
            </a:r>
            <a:endParaRPr sz="1800" dirty="0">
              <a:solidFill>
                <a:schemeClr val="dk1"/>
              </a:solidFill>
            </a:endParaRPr>
          </a:p>
          <a:p>
            <a:pPr marL="457200" lvl="0" indent="-342900" algn="l" rtl="0">
              <a:lnSpc>
                <a:spcPct val="142857"/>
              </a:lnSpc>
              <a:spcBef>
                <a:spcPts val="0"/>
              </a:spcBef>
              <a:spcAft>
                <a:spcPts val="0"/>
              </a:spcAft>
              <a:buClr>
                <a:srgbClr val="333333"/>
              </a:buClr>
              <a:buSzPts val="1800"/>
              <a:buFont typeface="Trebuchet MS"/>
              <a:buChar char="•"/>
            </a:pPr>
            <a:r>
              <a:rPr lang="en-US" sz="1800" dirty="0">
                <a:solidFill>
                  <a:schemeClr val="dk1"/>
                </a:solidFill>
              </a:rPr>
              <a:t>Jennings, P. A., &amp; Greenberg, M. T. (2009)</a:t>
            </a:r>
            <a:endParaRPr sz="1800" dirty="0">
              <a:solidFill>
                <a:schemeClr val="dk1"/>
              </a:solidFill>
            </a:endParaRPr>
          </a:p>
          <a:p>
            <a:pPr marL="457200" lvl="0" indent="-342900" algn="l" rtl="0">
              <a:lnSpc>
                <a:spcPct val="142857"/>
              </a:lnSpc>
              <a:spcBef>
                <a:spcPts val="0"/>
              </a:spcBef>
              <a:spcAft>
                <a:spcPts val="0"/>
              </a:spcAft>
              <a:buClr>
                <a:srgbClr val="333333"/>
              </a:buClr>
              <a:buSzPts val="1800"/>
              <a:buFont typeface="Trebuchet MS"/>
              <a:buChar char="•"/>
            </a:pPr>
            <a:r>
              <a:rPr lang="en-US" sz="1800" dirty="0">
                <a:solidFill>
                  <a:schemeClr val="dk1"/>
                </a:solidFill>
              </a:rPr>
              <a:t>Karlsson, P. (2013)</a:t>
            </a:r>
            <a:endParaRPr sz="1800" dirty="0">
              <a:solidFill>
                <a:schemeClr val="dk1"/>
              </a:solidFill>
            </a:endParaRPr>
          </a:p>
          <a:p>
            <a:pPr marL="457200" lvl="0" indent="-342900" algn="l" rtl="0">
              <a:lnSpc>
                <a:spcPct val="142857"/>
              </a:lnSpc>
              <a:spcBef>
                <a:spcPts val="0"/>
              </a:spcBef>
              <a:spcAft>
                <a:spcPts val="0"/>
              </a:spcAft>
              <a:buClr>
                <a:srgbClr val="333333"/>
              </a:buClr>
              <a:buSzPts val="1800"/>
              <a:buFont typeface="Trebuchet MS"/>
              <a:buChar char="•"/>
            </a:pPr>
            <a:r>
              <a:rPr lang="en-US" sz="1800" dirty="0">
                <a:solidFill>
                  <a:schemeClr val="dk1"/>
                </a:solidFill>
              </a:rPr>
              <a:t>King, J. (2016)</a:t>
            </a:r>
            <a:endParaRPr sz="1800" dirty="0">
              <a:solidFill>
                <a:schemeClr val="dk1"/>
              </a:solidFill>
            </a:endParaRPr>
          </a:p>
          <a:p>
            <a:pPr marL="457200" lvl="0" indent="-342900" algn="l" rtl="0">
              <a:lnSpc>
                <a:spcPct val="142857"/>
              </a:lnSpc>
              <a:spcBef>
                <a:spcPts val="0"/>
              </a:spcBef>
              <a:spcAft>
                <a:spcPts val="0"/>
              </a:spcAft>
              <a:buClr>
                <a:srgbClr val="333333"/>
              </a:buClr>
              <a:buSzPts val="1800"/>
              <a:buFont typeface="Trebuchet MS"/>
              <a:buChar char="•"/>
            </a:pPr>
            <a:r>
              <a:rPr lang="en-US" sz="1800" dirty="0">
                <a:solidFill>
                  <a:schemeClr val="dk1"/>
                </a:solidFill>
              </a:rPr>
              <a:t>Mercer, S., &amp; Gregersen, T. (2020)</a:t>
            </a:r>
            <a:endParaRPr sz="1800" dirty="0">
              <a:solidFill>
                <a:schemeClr val="dk1"/>
              </a:solidFill>
            </a:endParaRPr>
          </a:p>
          <a:p>
            <a:pPr marL="457200" lvl="0" indent="-342900" algn="l" rtl="0">
              <a:lnSpc>
                <a:spcPct val="142857"/>
              </a:lnSpc>
              <a:spcBef>
                <a:spcPts val="0"/>
              </a:spcBef>
              <a:spcAft>
                <a:spcPts val="0"/>
              </a:spcAft>
              <a:buClr>
                <a:srgbClr val="333333"/>
              </a:buClr>
              <a:buSzPts val="1800"/>
              <a:buFont typeface="Trebuchet MS"/>
              <a:buChar char="•"/>
            </a:pPr>
            <a:r>
              <a:rPr lang="en-US" sz="1800" dirty="0">
                <a:solidFill>
                  <a:schemeClr val="dk1"/>
                </a:solidFill>
              </a:rPr>
              <a:t>Moskowitz, S., &amp; Dewaele, J. M. (2020)</a:t>
            </a:r>
            <a:endParaRPr sz="1800" dirty="0">
              <a:solidFill>
                <a:schemeClr val="dk1"/>
              </a:solidFill>
            </a:endParaRPr>
          </a:p>
          <a:p>
            <a:pPr marL="457200" lvl="0" indent="-342900" algn="l" rtl="0">
              <a:lnSpc>
                <a:spcPct val="142857"/>
              </a:lnSpc>
              <a:spcBef>
                <a:spcPts val="0"/>
              </a:spcBef>
              <a:spcAft>
                <a:spcPts val="0"/>
              </a:spcAft>
              <a:buClr>
                <a:srgbClr val="333333"/>
              </a:buClr>
              <a:buSzPts val="1800"/>
              <a:buFont typeface="Trebuchet MS"/>
              <a:buChar char="•"/>
            </a:pPr>
            <a:r>
              <a:rPr lang="en-US" sz="1800" dirty="0">
                <a:solidFill>
                  <a:schemeClr val="dk1"/>
                </a:solidFill>
              </a:rPr>
              <a:t>Seligman, M. E. P. (2011)</a:t>
            </a:r>
            <a:endParaRPr sz="1800" dirty="0">
              <a:solidFill>
                <a:schemeClr val="dk1"/>
              </a:solidFill>
            </a:endParaRPr>
          </a:p>
          <a:p>
            <a:pPr marL="457200" lvl="0" indent="-342900" algn="l" rtl="0">
              <a:lnSpc>
                <a:spcPct val="142857"/>
              </a:lnSpc>
              <a:spcBef>
                <a:spcPts val="0"/>
              </a:spcBef>
              <a:spcAft>
                <a:spcPts val="0"/>
              </a:spcAft>
              <a:buClr>
                <a:srgbClr val="333333"/>
              </a:buClr>
              <a:buSzPts val="1800"/>
              <a:buFont typeface="Trebuchet MS"/>
              <a:buChar char="•"/>
            </a:pPr>
            <a:r>
              <a:rPr lang="en-US" sz="1800" dirty="0">
                <a:solidFill>
                  <a:schemeClr val="dk1"/>
                </a:solidFill>
              </a:rPr>
              <a:t>Sorensen, G. (1989)</a:t>
            </a:r>
            <a:endParaRPr sz="1800" dirty="0">
              <a:solidFill>
                <a:srgbClr val="333333"/>
              </a:solidFill>
              <a:latin typeface="Trebuchet MS"/>
              <a:ea typeface="Trebuchet MS"/>
              <a:cs typeface="Trebuchet MS"/>
              <a:sym typeface="Trebuchet MS"/>
            </a:endParaRPr>
          </a:p>
          <a:p>
            <a:pPr marL="0" lvl="0" indent="0" algn="l" rtl="0">
              <a:lnSpc>
                <a:spcPct val="142857"/>
              </a:lnSpc>
              <a:spcBef>
                <a:spcPts val="0"/>
              </a:spcBef>
              <a:spcAft>
                <a:spcPts val="0"/>
              </a:spcAft>
              <a:buNone/>
            </a:pPr>
            <a:endParaRPr sz="1800" dirty="0">
              <a:solidFill>
                <a:srgbClr val="333333"/>
              </a:solidFill>
              <a:latin typeface="Trebuchet MS"/>
              <a:ea typeface="Trebuchet MS"/>
              <a:cs typeface="Trebuchet MS"/>
              <a:sym typeface="Trebuchet MS"/>
            </a:endParaRPr>
          </a:p>
        </p:txBody>
      </p:sp>
      <p:sp>
        <p:nvSpPr>
          <p:cNvPr id="373" name="Google Shape;373;p49"/>
          <p:cNvSpPr/>
          <p:nvPr/>
        </p:nvSpPr>
        <p:spPr>
          <a:xfrm>
            <a:off x="10424160" y="6400800"/>
            <a:ext cx="1188720" cy="27432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2E8B8B"/>
              </a:buClr>
              <a:buSzPts val="1000"/>
              <a:buFont typeface="Trebuchet MS"/>
              <a:buNone/>
            </a:pPr>
            <a:r>
              <a:rPr lang="en-US" sz="1000" dirty="0">
                <a:solidFill>
                  <a:srgbClr val="2E8B8B"/>
                </a:solidFill>
                <a:latin typeface="Trebuchet MS"/>
                <a:ea typeface="Trebuchet MS"/>
                <a:cs typeface="Trebuchet MS"/>
                <a:sym typeface="Trebuchet MS"/>
              </a:rPr>
              <a:t>NW RSMP</a:t>
            </a:r>
            <a:endParaRPr sz="1000" dirty="0">
              <a:solidFill>
                <a:schemeClr val="dk1"/>
              </a:solidFill>
              <a:latin typeface="Trebuchet MS"/>
              <a:ea typeface="Trebuchet MS"/>
              <a:cs typeface="Trebuchet MS"/>
              <a:sym typeface="Trebuchet MS"/>
            </a:endParaRPr>
          </a:p>
        </p:txBody>
      </p:sp>
      <p:sp>
        <p:nvSpPr>
          <p:cNvPr id="374" name="Google Shape;374;p49"/>
          <p:cNvSpPr txBox="1">
            <a:spLocks noGrp="1"/>
          </p:cNvSpPr>
          <p:nvPr>
            <p:ph type="title" idx="4294967295"/>
          </p:nvPr>
        </p:nvSpPr>
        <p:spPr>
          <a:xfrm>
            <a:off x="806109" y="207150"/>
            <a:ext cx="8596800" cy="13209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r>
              <a:rPr lang="en-US" dirty="0"/>
              <a:t>References: </a:t>
            </a:r>
            <a:endParaRPr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B10C56-A68F-79A3-717C-F31A7DC93129}"/>
              </a:ext>
            </a:extLst>
          </p:cNvPr>
          <p:cNvSpPr txBox="1"/>
          <p:nvPr/>
        </p:nvSpPr>
        <p:spPr>
          <a:xfrm>
            <a:off x="1170432" y="1166842"/>
            <a:ext cx="8156448" cy="4708981"/>
          </a:xfrm>
          <a:prstGeom prst="rect">
            <a:avLst/>
          </a:prstGeom>
          <a:noFill/>
        </p:spPr>
        <p:txBody>
          <a:bodyPr wrap="square" rtlCol="0">
            <a:spAutoFit/>
          </a:bodyPr>
          <a:lstStyle/>
          <a:p>
            <a:pPr algn="ctr"/>
            <a:r>
              <a:rPr lang="en-GB" sz="4800" dirty="0">
                <a:solidFill>
                  <a:schemeClr val="accent2"/>
                </a:solidFill>
                <a:latin typeface="Trebuchet MS" panose="020B0603020202020204" pitchFamily="34" charset="0"/>
                <a:cs typeface="Times New Roman" panose="02020603050405020304" pitchFamily="18" charset="0"/>
              </a:rPr>
              <a:t>Thank you for attending!</a:t>
            </a:r>
          </a:p>
          <a:p>
            <a:pPr algn="ctr"/>
            <a:endParaRPr lang="en-GB" sz="3600" dirty="0">
              <a:solidFill>
                <a:schemeClr val="accent2"/>
              </a:solidFill>
              <a:latin typeface="Trebuchet MS" panose="020B0603020202020204" pitchFamily="34" charset="0"/>
              <a:cs typeface="Times New Roman" panose="02020603050405020304" pitchFamily="18" charset="0"/>
            </a:endParaRPr>
          </a:p>
          <a:p>
            <a:pPr algn="ctr"/>
            <a:r>
              <a:rPr lang="en-GB" sz="3600" dirty="0">
                <a:solidFill>
                  <a:schemeClr val="accent2"/>
                </a:solidFill>
                <a:latin typeface="Trebuchet MS" panose="020B0603020202020204" pitchFamily="34" charset="0"/>
                <a:cs typeface="Times New Roman" panose="02020603050405020304" pitchFamily="18" charset="0"/>
              </a:rPr>
              <a:t>The recording of this webinar will put uploaded to our website and YouTube channel.</a:t>
            </a:r>
          </a:p>
          <a:p>
            <a:pPr algn="ctr"/>
            <a:endParaRPr lang="en-GB" sz="3600" dirty="0">
              <a:solidFill>
                <a:schemeClr val="accent2"/>
              </a:solidFill>
              <a:latin typeface="Trebuchet MS" panose="020B0603020202020204" pitchFamily="34" charset="0"/>
              <a:cs typeface="Times New Roman" panose="02020603050405020304" pitchFamily="18" charset="0"/>
            </a:endParaRPr>
          </a:p>
          <a:p>
            <a:pPr algn="ctr"/>
            <a:r>
              <a:rPr lang="en-GB" sz="3600" dirty="0">
                <a:solidFill>
                  <a:schemeClr val="accent2"/>
                </a:solidFill>
                <a:latin typeface="Trebuchet MS" panose="020B0603020202020204" pitchFamily="34" charset="0"/>
                <a:cs typeface="Times New Roman" panose="02020603050405020304" pitchFamily="18" charset="0"/>
              </a:rPr>
              <a:t>I hope to see you at the next webinar in October.</a:t>
            </a:r>
          </a:p>
        </p:txBody>
      </p:sp>
    </p:spTree>
    <p:extLst>
      <p:ext uri="{BB962C8B-B14F-4D97-AF65-F5344CB8AC3E}">
        <p14:creationId xmlns:p14="http://schemas.microsoft.com/office/powerpoint/2010/main" val="4253021031"/>
      </p:ext>
    </p:extLst>
  </p:cSld>
  <p:clrMapOvr>
    <a:masterClrMapping/>
  </p:clrMapOvr>
</p:sld>
</file>

<file path=ppt/theme/theme1.xml><?xml version="1.0" encoding="utf-8"?>
<a:theme xmlns:a="http://schemas.openxmlformats.org/drawingml/2006/main" name="Facet">
  <a:themeElements>
    <a:clrScheme name="Facet">
      <a:dk1>
        <a:srgbClr val="000000"/>
      </a:dk1>
      <a:lt1>
        <a:srgbClr val="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82</TotalTime>
  <Words>6247</Words>
  <Application>Microsoft Office PowerPoint</Application>
  <PresentationFormat>Widescreen</PresentationFormat>
  <Paragraphs>778</Paragraphs>
  <Slides>33</Slides>
  <Notes>32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33</vt:i4>
      </vt:variant>
    </vt:vector>
  </HeadingPairs>
  <TitlesOfParts>
    <vt:vector size="38" baseType="lpstr">
      <vt:lpstr>Arial</vt:lpstr>
      <vt:lpstr>Calibri</vt:lpstr>
      <vt:lpstr>Noto Sans Symbols</vt:lpstr>
      <vt:lpstr>Trebuchet MS</vt:lpstr>
      <vt:lpstr>Facet</vt:lpstr>
      <vt:lpstr>PowerPoint Presentation</vt:lpstr>
      <vt:lpstr>PowerPoint Presentation</vt:lpstr>
      <vt:lpstr>Why are we talking about teacher wellbeing and emotional labour?</vt:lpstr>
      <vt:lpstr>Check In: What takes the most emotional energy in your role?</vt:lpstr>
      <vt:lpstr>Why does teacher wellbeing matter?</vt:lpstr>
      <vt:lpstr>What is wellbeing?</vt:lpstr>
      <vt:lpstr>Seligman’s PERMA Model (2018)</vt:lpstr>
      <vt:lpstr>Why should you invest in your wellbeing?</vt:lpstr>
      <vt:lpstr>What is emotional labour?</vt:lpstr>
      <vt:lpstr>Visible vs Invisible Work - Sorting Activity </vt:lpstr>
      <vt:lpstr>Visible vs Invisible Work </vt:lpstr>
      <vt:lpstr>Why is emotional labour particularly significant in ESOL teaching?</vt:lpstr>
      <vt:lpstr>Relationships Matter in ESOL</vt:lpstr>
      <vt:lpstr>Wounded Learner Identities</vt:lpstr>
      <vt:lpstr>Foreign Language Anxiety (FLA)</vt:lpstr>
      <vt:lpstr>Building Trust is Emotional Labour</vt:lpstr>
      <vt:lpstr>Emotional Intelligence</vt:lpstr>
      <vt:lpstr>Learners Notice Our Emotions</vt:lpstr>
      <vt:lpstr>Emotional Contagion: Our emotions shape the classroom</vt:lpstr>
      <vt:lpstr>Persona’s: Teaching as a Performance:</vt:lpstr>
      <vt:lpstr>Emotional Fatigue: When the performance becomes exhausting</vt:lpstr>
      <vt:lpstr>Teacher Self-Disclosure &amp; Authenticity</vt:lpstr>
      <vt:lpstr>The Emotional Bank Account (Covey, 2004)</vt:lpstr>
      <vt:lpstr>Creating A Positive Classroom Environment</vt:lpstr>
      <vt:lpstr>The Power of Humour </vt:lpstr>
      <vt:lpstr>The Cost of Caring</vt:lpstr>
      <vt:lpstr>Warning Signs: Recognising Overload</vt:lpstr>
      <vt:lpstr>Caring Without Carrying</vt:lpstr>
      <vt:lpstr>The SMART Model (Mercer &amp; Gregerson, 2020)</vt:lpstr>
      <vt:lpstr>Wellbeing is Everybody’s Responsibility</vt:lpstr>
      <vt:lpstr>Wellbeing is Everybody’s Responsibility</vt:lpstr>
      <vt:lpstr>References: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Holly Rutt</cp:lastModifiedBy>
  <cp:revision>2</cp:revision>
  <dcterms:modified xsi:type="dcterms:W3CDTF">2026-09-16T15:55:15Z</dcterms:modified>
</cp:coreProperties>
</file>